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69" r:id="rId2"/>
    <p:sldId id="270" r:id="rId3"/>
    <p:sldId id="271" r:id="rId4"/>
    <p:sldId id="277" r:id="rId5"/>
    <p:sldId id="278" r:id="rId6"/>
    <p:sldId id="279" r:id="rId7"/>
    <p:sldId id="280" r:id="rId8"/>
    <p:sldId id="281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6" r:id="rId20"/>
    <p:sldId id="297" r:id="rId21"/>
    <p:sldId id="295" r:id="rId22"/>
    <p:sldId id="333" r:id="rId23"/>
    <p:sldId id="335" r:id="rId24"/>
    <p:sldId id="300" r:id="rId25"/>
    <p:sldId id="334" r:id="rId26"/>
    <p:sldId id="301" r:id="rId27"/>
    <p:sldId id="302" r:id="rId28"/>
    <p:sldId id="303" r:id="rId29"/>
    <p:sldId id="304" r:id="rId30"/>
    <p:sldId id="305" r:id="rId31"/>
    <p:sldId id="306" r:id="rId3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999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22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177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177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9E12C171-2BCE-41FB-A270-6BF1D022B3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748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E38B1B44-8885-4A07-92C3-E44F157E2CD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68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D59539-EB9F-4785-9F6D-9241FB9A7BA8}" type="slidenum">
              <a:rPr lang="en-US"/>
              <a:pPr/>
              <a:t>1</a:t>
            </a:fld>
            <a:endParaRPr lang="en-US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8E9EEE-D3A7-4454-AB3E-1CAD54D5C71A}" type="slidenum">
              <a:rPr lang="en-US"/>
              <a:pPr/>
              <a:t>10</a:t>
            </a:fld>
            <a:endParaRPr lang="en-US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44EAC2-5693-40C6-83FB-5FCF2D342875}" type="slidenum">
              <a:rPr lang="en-US"/>
              <a:pPr/>
              <a:t>11</a:t>
            </a:fld>
            <a:endParaRPr lang="en-US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C194F3-7FA4-4836-8DC9-7C24D0A22BAD}" type="slidenum">
              <a:rPr lang="en-US"/>
              <a:pPr/>
              <a:t>12</a:t>
            </a:fld>
            <a:endParaRPr lang="en-US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C09092-7563-4F10-B99B-1143B5025E2B}" type="slidenum">
              <a:rPr lang="en-US"/>
              <a:pPr/>
              <a:t>13</a:t>
            </a:fld>
            <a:endParaRPr lang="en-US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86BB44-DBFA-4BF8-86FA-87967BC6EB2F}" type="slidenum">
              <a:rPr lang="en-US"/>
              <a:pPr/>
              <a:t>14</a:t>
            </a:fld>
            <a:endParaRPr lang="en-US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1C7D6B-3D26-41D8-BC94-D02A7B8B30CA}" type="slidenum">
              <a:rPr lang="en-US"/>
              <a:pPr/>
              <a:t>15</a:t>
            </a:fld>
            <a:endParaRPr lang="en-US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154FEF-F354-49FD-8964-D0CB5EA66DEE}" type="slidenum">
              <a:rPr lang="en-US"/>
              <a:pPr/>
              <a:t>16</a:t>
            </a:fld>
            <a:endParaRPr lang="en-US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0EC799-2C77-419A-A263-AB7554467871}" type="slidenum">
              <a:rPr lang="en-US"/>
              <a:pPr/>
              <a:t>17</a:t>
            </a:fld>
            <a:endParaRPr lang="en-US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534F40-867C-4517-B386-E5F3FDF5D041}" type="slidenum">
              <a:rPr lang="en-US"/>
              <a:pPr/>
              <a:t>18</a:t>
            </a:fld>
            <a:endParaRPr lang="en-US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9B730D-ED66-4DE1-B7C6-4A2B34308837}" type="slidenum">
              <a:rPr lang="en-US"/>
              <a:pPr/>
              <a:t>19</a:t>
            </a:fld>
            <a:endParaRPr lang="en-US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B43F56-7831-44FC-9146-64F6A043E915}" type="slidenum">
              <a:rPr lang="en-US"/>
              <a:pPr/>
              <a:t>2</a:t>
            </a:fld>
            <a:endParaRPr lang="en-US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45AF4A-F6D0-4525-A71A-A5D43E41B376}" type="slidenum">
              <a:rPr lang="en-US"/>
              <a:pPr/>
              <a:t>20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2313"/>
            <a:ext cx="4800600" cy="3600450"/>
          </a:xfrm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0DEE78-3CB6-48F5-9B60-E4FCE12B57EC}" type="slidenum">
              <a:rPr lang="en-US"/>
              <a:pPr/>
              <a:t>21</a:t>
            </a:fld>
            <a:endParaRPr lang="en-US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B84CED-316C-45C0-93EC-50D651964AD3}" type="slidenum">
              <a:rPr lang="en-US"/>
              <a:pPr/>
              <a:t>22</a:t>
            </a:fld>
            <a:endParaRPr lang="en-US"/>
          </a:p>
        </p:txBody>
      </p:sp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3D03F0-2130-4157-A39E-A9F00C856B6D}" type="slidenum">
              <a:rPr lang="en-US"/>
              <a:pPr/>
              <a:t>23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DEA501-3957-49C3-8ADB-320EC8A89ED9}" type="slidenum">
              <a:rPr lang="en-US"/>
              <a:pPr/>
              <a:t>24</a:t>
            </a:fld>
            <a:endParaRPr lang="en-US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734FA3-A9D2-4298-BB4B-567D7BA584E5}" type="slidenum">
              <a:rPr lang="en-US"/>
              <a:pPr/>
              <a:t>25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0DE9B9-8FDB-41E4-9CDD-881210828686}" type="slidenum">
              <a:rPr lang="en-US"/>
              <a:pPr/>
              <a:t>26</a:t>
            </a:fld>
            <a:endParaRPr lang="en-US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3A381D-7561-49B3-B763-33C4605612DD}" type="slidenum">
              <a:rPr lang="en-US"/>
              <a:pPr/>
              <a:t>27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477567-618E-4C2C-9EE4-1D4B785B3E6E}" type="slidenum">
              <a:rPr lang="en-US"/>
              <a:pPr/>
              <a:t>28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541C0B-24EA-4877-B978-0CE58EF2FB3B}" type="slidenum">
              <a:rPr lang="en-US"/>
              <a:pPr/>
              <a:t>29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348159-35C4-407B-8E00-2AAAA1FA08E6}" type="slidenum">
              <a:rPr lang="en-US"/>
              <a:pPr/>
              <a:t>3</a:t>
            </a:fld>
            <a:endParaRPr lang="en-US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129985-22CE-4781-94F6-33B9ADF0BF2F}" type="slidenum">
              <a:rPr lang="en-US"/>
              <a:pPr/>
              <a:t>30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BBF9BA-290B-4E24-A6E0-4AE86A0BC3F3}" type="slidenum">
              <a:rPr lang="en-US"/>
              <a:pPr/>
              <a:t>31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ACC5E8-204F-419E-BCF3-14303BAF9309}" type="slidenum">
              <a:rPr lang="en-US"/>
              <a:pPr/>
              <a:t>4</a:t>
            </a:fld>
            <a:endParaRPr lang="en-US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AF2B3B-58D2-4CFD-A9D0-D84313167A24}" type="slidenum">
              <a:rPr lang="en-US"/>
              <a:pPr/>
              <a:t>5</a:t>
            </a:fld>
            <a:endParaRPr 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9029D4-389B-48F1-B921-53FCF143401F}" type="slidenum">
              <a:rPr lang="en-US"/>
              <a:pPr/>
              <a:t>6</a:t>
            </a:fld>
            <a:endParaRPr lang="en-US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DC4B39-05F0-41E9-9E17-9500168A9B9C}" type="slidenum">
              <a:rPr lang="en-US"/>
              <a:pPr/>
              <a:t>7</a:t>
            </a:fld>
            <a:endParaRPr lang="en-US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6EC54D-1B48-424D-8DD5-D79D00BCAB1A}" type="slidenum">
              <a:rPr lang="en-US"/>
              <a:pPr/>
              <a:t>8</a:t>
            </a:fld>
            <a:endParaRPr 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7EA6A6-71CF-46AC-88E3-ADF643F0A4DB}" type="slidenum">
              <a:rPr lang="en-US"/>
              <a:pPr/>
              <a:t>9</a:t>
            </a:fld>
            <a:endParaRPr lang="en-US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772B0C-67D8-4AC8-91B7-6CD1F683AC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35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D24B23-8CC1-48AE-8489-B04DD18B11D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9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0A26FA-89B5-4D1B-B1DA-F3888A05A1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04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8279FFD-E983-4BB2-ADB6-D020C8B8F4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92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2F591BA-5BFD-4D42-8453-658BD0CB28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67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41D65E5-86C5-457D-8025-B5EC4126F8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0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E40B83-BBA4-4E20-B401-58A221C889D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6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A2162F-E360-4A17-B2B3-5DAF6BBE172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90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0F61E-586F-4BAD-9B71-4432516A46B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08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702FA9-3ED2-4376-A324-434B610175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48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830A23-A1E5-4F79-8736-3519AA1A5ED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32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0A9B06-C48A-43DD-8CDD-D86451C52F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6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B07DC3-2E49-4277-9796-1EF4EAFEAA1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2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5006D2-62A0-4697-868A-147F98B681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85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7CE5164-CBEA-4101-8316-F1AC16B0CBE0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1066800" y="1981200"/>
            <a:ext cx="7467600" cy="277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>
                <a:solidFill>
                  <a:srgbClr val="FF7C80"/>
                </a:solidFill>
              </a:rPr>
              <a:t>Biochemistry of Electron Transport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US" sz="3200">
                <a:solidFill>
                  <a:srgbClr val="FF0000"/>
                </a:solidFill>
              </a:rPr>
              <a:t>  Pathway of the e- from NADH </a:t>
            </a:r>
            <a:r>
              <a:rPr lang="en-US" sz="3200">
                <a:solidFill>
                  <a:srgbClr val="FF0000"/>
                </a:solidFill>
                <a:sym typeface="Wingdings" pitchFamily="2" charset="2"/>
              </a:rPr>
              <a:t> O</a:t>
            </a:r>
            <a:r>
              <a:rPr lang="en-US" sz="3200" baseline="-25000">
                <a:solidFill>
                  <a:srgbClr val="FF0000"/>
                </a:solidFill>
                <a:sym typeface="Wingdings" pitchFamily="2" charset="2"/>
              </a:rPr>
              <a:t>2</a:t>
            </a:r>
            <a:endParaRPr lang="en-US" sz="3200">
              <a:solidFill>
                <a:srgbClr val="FF0000"/>
              </a:solidFill>
              <a:sym typeface="Wingdings" pitchFamily="2" charset="2"/>
            </a:endParaRP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US" sz="3200">
                <a:solidFill>
                  <a:srgbClr val="FFFF66"/>
                </a:solidFill>
              </a:rPr>
              <a:t>  Chemiosmotic Hypothesis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US" sz="3200">
                <a:solidFill>
                  <a:srgbClr val="FFFF66"/>
                </a:solidFill>
              </a:rPr>
              <a:t>  Synthesis of ATP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0" y="1676400"/>
            <a:ext cx="3962400" cy="1143000"/>
          </a:xfrm>
        </p:spPr>
        <p:txBody>
          <a:bodyPr/>
          <a:lstStyle/>
          <a:p>
            <a:pPr algn="l"/>
            <a:r>
              <a:rPr lang="en-US" sz="2000">
                <a:solidFill>
                  <a:srgbClr val="FF7C80"/>
                </a:solidFill>
              </a:rPr>
              <a:t>The Oxidation of NADH or FADH</a:t>
            </a:r>
            <a:r>
              <a:rPr lang="en-US" sz="2000" baseline="-25000">
                <a:solidFill>
                  <a:srgbClr val="FF7C80"/>
                </a:solidFill>
              </a:rPr>
              <a:t>2 </a:t>
            </a:r>
            <a:r>
              <a:rPr lang="en-US" sz="2000">
                <a:solidFill>
                  <a:srgbClr val="FF7C80"/>
                </a:solidFill>
              </a:rPr>
              <a:t>by O</a:t>
            </a:r>
            <a:r>
              <a:rPr lang="en-US" sz="2000" baseline="-25000">
                <a:solidFill>
                  <a:srgbClr val="FF7C80"/>
                </a:solidFill>
              </a:rPr>
              <a:t>2 </a:t>
            </a:r>
            <a:r>
              <a:rPr lang="en-US" sz="2000">
                <a:solidFill>
                  <a:srgbClr val="FF7C80"/>
                </a:solidFill>
              </a:rPr>
              <a:t>is Tightly Coupled to the Phosphorylation of ADP</a:t>
            </a:r>
          </a:p>
        </p:txBody>
      </p:sp>
      <p:sp>
        <p:nvSpPr>
          <p:cNvPr id="62467" name="Text Box 3"/>
          <p:cNvSpPr txBox="1">
            <a:spLocks noChangeArrowheads="1"/>
          </p:cNvSpPr>
          <p:nvPr/>
        </p:nvSpPr>
        <p:spPr bwMode="auto">
          <a:xfrm>
            <a:off x="914400" y="25908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FFFF00"/>
                </a:solidFill>
              </a:rPr>
              <a:t>2 H</a:t>
            </a:r>
            <a:r>
              <a:rPr lang="en-US" sz="2400" baseline="-25000">
                <a:solidFill>
                  <a:srgbClr val="FFFF00"/>
                </a:solidFill>
              </a:rPr>
              <a:t>2</a:t>
            </a:r>
            <a:r>
              <a:rPr lang="en-US" sz="2400">
                <a:solidFill>
                  <a:srgbClr val="FFFF00"/>
                </a:solidFill>
              </a:rPr>
              <a:t>0</a:t>
            </a: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990600" y="16764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FF9999"/>
                </a:solidFill>
              </a:rPr>
              <a:t>1 O</a:t>
            </a:r>
            <a:r>
              <a:rPr lang="en-US" sz="2400" baseline="-25000">
                <a:solidFill>
                  <a:srgbClr val="FF9999"/>
                </a:solidFill>
              </a:rPr>
              <a:t>2</a:t>
            </a:r>
            <a:endParaRPr lang="en-US" sz="2400">
              <a:solidFill>
                <a:srgbClr val="FF9999"/>
              </a:solidFill>
            </a:endParaRPr>
          </a:p>
        </p:txBody>
      </p:sp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2514600" y="1676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FFFF00"/>
                </a:solidFill>
              </a:rPr>
              <a:t>nADP + nP</a:t>
            </a:r>
            <a:r>
              <a:rPr lang="en-US" sz="2400" baseline="-25000">
                <a:solidFill>
                  <a:srgbClr val="FFFF00"/>
                </a:solidFill>
              </a:rPr>
              <a:t>i</a:t>
            </a:r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2514600" y="25908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FFFF00"/>
                </a:solidFill>
              </a:rPr>
              <a:t>nATP</a:t>
            </a:r>
          </a:p>
        </p:txBody>
      </p:sp>
      <p:cxnSp>
        <p:nvCxnSpPr>
          <p:cNvPr id="62472" name="AutoShape 8"/>
          <p:cNvCxnSpPr>
            <a:cxnSpLocks noChangeShapeType="1"/>
            <a:stCxn id="62470" idx="1"/>
            <a:endCxn id="62471" idx="1"/>
          </p:cNvCxnSpPr>
          <p:nvPr/>
        </p:nvCxnSpPr>
        <p:spPr bwMode="auto">
          <a:xfrm rot="10800000" flipH="1" flipV="1">
            <a:off x="2514600" y="1905000"/>
            <a:ext cx="1588" cy="914400"/>
          </a:xfrm>
          <a:prstGeom prst="curvedConnector3">
            <a:avLst>
              <a:gd name="adj1" fmla="val -18400000"/>
            </a:avLst>
          </a:prstGeom>
          <a:noFill/>
          <a:ln w="28575">
            <a:solidFill>
              <a:srgbClr val="FFFF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473" name="Text Box 9"/>
          <p:cNvSpPr txBox="1">
            <a:spLocks noChangeArrowheads="1"/>
          </p:cNvSpPr>
          <p:nvPr/>
        </p:nvSpPr>
        <p:spPr bwMode="auto">
          <a:xfrm>
            <a:off x="609600" y="457200"/>
            <a:ext cx="8077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rgbClr val="99FFCC"/>
                </a:solidFill>
              </a:rPr>
              <a:t>How many moles of ATP are synthesized from the reduction of 1 mole O</a:t>
            </a:r>
            <a:r>
              <a:rPr lang="en-US" sz="2800" baseline="-25000">
                <a:solidFill>
                  <a:srgbClr val="99FFCC"/>
                </a:solidFill>
              </a:rPr>
              <a:t>2</a:t>
            </a:r>
            <a:r>
              <a:rPr lang="en-US" sz="2800">
                <a:solidFill>
                  <a:srgbClr val="99FFCC"/>
                </a:solidFill>
              </a:rPr>
              <a:t> ?</a:t>
            </a:r>
          </a:p>
        </p:txBody>
      </p:sp>
      <p:sp>
        <p:nvSpPr>
          <p:cNvPr id="62474" name="Text Box 10"/>
          <p:cNvSpPr txBox="1">
            <a:spLocks noChangeArrowheads="1"/>
          </p:cNvSpPr>
          <p:nvPr/>
        </p:nvSpPr>
        <p:spPr bwMode="auto">
          <a:xfrm>
            <a:off x="762000" y="3657600"/>
            <a:ext cx="7239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2000">
                <a:solidFill>
                  <a:srgbClr val="FFFF66"/>
                </a:solidFill>
              </a:rPr>
              <a:t> Measure the amount of O</a:t>
            </a:r>
            <a:r>
              <a:rPr lang="en-US" sz="2000" baseline="-25000">
                <a:solidFill>
                  <a:srgbClr val="FFFF66"/>
                </a:solidFill>
              </a:rPr>
              <a:t>2 </a:t>
            </a:r>
            <a:r>
              <a:rPr lang="en-US" sz="2000">
                <a:solidFill>
                  <a:srgbClr val="FFFF66"/>
                </a:solidFill>
              </a:rPr>
              <a:t>consumed (reduced to 2H</a:t>
            </a:r>
            <a:r>
              <a:rPr lang="en-US" sz="2000" baseline="-25000">
                <a:solidFill>
                  <a:srgbClr val="FFFF66"/>
                </a:solidFill>
              </a:rPr>
              <a:t>2</a:t>
            </a:r>
            <a:r>
              <a:rPr lang="en-US" sz="2000">
                <a:solidFill>
                  <a:srgbClr val="FFFF66"/>
                </a:solidFill>
              </a:rPr>
              <a:t>O) for 	any given amount of ADP added.</a:t>
            </a:r>
          </a:p>
        </p:txBody>
      </p:sp>
      <p:sp>
        <p:nvSpPr>
          <p:cNvPr id="62475" name="Text Box 11"/>
          <p:cNvSpPr txBox="1">
            <a:spLocks noChangeArrowheads="1"/>
          </p:cNvSpPr>
          <p:nvPr/>
        </p:nvSpPr>
        <p:spPr bwMode="auto">
          <a:xfrm>
            <a:off x="762000" y="4572000"/>
            <a:ext cx="8077200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2000">
                <a:solidFill>
                  <a:srgbClr val="FFFF66"/>
                </a:solidFill>
              </a:rPr>
              <a:t> Experimental Conditions</a:t>
            </a:r>
          </a:p>
          <a:p>
            <a:pPr>
              <a:spcBef>
                <a:spcPct val="50000"/>
              </a:spcBef>
            </a:pPr>
            <a:r>
              <a:rPr lang="en-US" sz="2000">
                <a:solidFill>
                  <a:srgbClr val="FFFF66"/>
                </a:solidFill>
              </a:rPr>
              <a:t>	- same as the inhibitor expt (no ADP initially, excess PO</a:t>
            </a:r>
            <a:r>
              <a:rPr lang="en-US" sz="2000" baseline="-25000">
                <a:solidFill>
                  <a:srgbClr val="FFFF66"/>
                </a:solidFill>
              </a:rPr>
              <a:t>4</a:t>
            </a:r>
            <a:r>
              <a:rPr lang="en-US" sz="2000">
                <a:solidFill>
                  <a:srgbClr val="FFFF66"/>
                </a:solidFill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sz="2000">
                <a:solidFill>
                  <a:srgbClr val="FFFF66"/>
                </a:solidFill>
              </a:rPr>
              <a:t>	- isolated mito’s in </a:t>
            </a:r>
            <a:r>
              <a:rPr lang="en-US" sz="2000">
                <a:solidFill>
                  <a:srgbClr val="FFFF00"/>
                </a:solidFill>
              </a:rPr>
              <a:t>buffer</a:t>
            </a:r>
            <a:r>
              <a:rPr lang="en-US" sz="2000">
                <a:solidFill>
                  <a:srgbClr val="FFFF66"/>
                </a:solidFill>
              </a:rPr>
              <a:t> containing excess phosphate</a:t>
            </a:r>
          </a:p>
          <a:p>
            <a:pPr>
              <a:spcBef>
                <a:spcPct val="50000"/>
              </a:spcBef>
            </a:pPr>
            <a:r>
              <a:rPr lang="en-US" sz="2000">
                <a:solidFill>
                  <a:srgbClr val="FFFF66"/>
                </a:solidFill>
              </a:rPr>
              <a:t>	- addition of ADP + an electron donor starts electron transport</a:t>
            </a:r>
          </a:p>
        </p:txBody>
      </p:sp>
      <p:cxnSp>
        <p:nvCxnSpPr>
          <p:cNvPr id="62476" name="AutoShape 12"/>
          <p:cNvCxnSpPr>
            <a:cxnSpLocks noChangeShapeType="1"/>
          </p:cNvCxnSpPr>
          <p:nvPr/>
        </p:nvCxnSpPr>
        <p:spPr bwMode="auto">
          <a:xfrm flipH="1">
            <a:off x="1828800" y="1905000"/>
            <a:ext cx="152400" cy="914400"/>
          </a:xfrm>
          <a:prstGeom prst="curvedConnector3">
            <a:avLst>
              <a:gd name="adj1" fmla="val -150000"/>
            </a:avLst>
          </a:prstGeom>
          <a:noFill/>
          <a:ln w="28575">
            <a:solidFill>
              <a:srgbClr val="FFFF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99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19600" y="1143000"/>
            <a:ext cx="4094163" cy="4724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457200" y="2362200"/>
            <a:ext cx="3733800" cy="179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rgbClr val="FFFF99"/>
                </a:solidFill>
              </a:rPr>
              <a:t>ADP is limiting!</a:t>
            </a:r>
          </a:p>
          <a:p>
            <a:endParaRPr lang="en-US" sz="2400">
              <a:solidFill>
                <a:srgbClr val="FFFF99"/>
              </a:solidFill>
            </a:endParaRPr>
          </a:p>
          <a:p>
            <a:r>
              <a:rPr lang="en-US" sz="2400">
                <a:solidFill>
                  <a:srgbClr val="FFFF99"/>
                </a:solidFill>
              </a:rPr>
              <a:t>NADH, Pi, O</a:t>
            </a:r>
            <a:r>
              <a:rPr lang="en-US" sz="2400" baseline="-25000">
                <a:solidFill>
                  <a:srgbClr val="FFFF99"/>
                </a:solidFill>
              </a:rPr>
              <a:t>2</a:t>
            </a:r>
            <a:r>
              <a:rPr lang="en-US" sz="2400">
                <a:solidFill>
                  <a:srgbClr val="FFFF99"/>
                </a:solidFill>
              </a:rPr>
              <a:t> are  in excess.</a:t>
            </a:r>
          </a:p>
          <a:p>
            <a:endParaRPr lang="en-US" sz="2400" baseline="-25000">
              <a:solidFill>
                <a:srgbClr val="FFFF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533400"/>
          </a:xfrm>
        </p:spPr>
        <p:txBody>
          <a:bodyPr/>
          <a:lstStyle/>
          <a:p>
            <a:r>
              <a:rPr lang="en-US" sz="3200">
                <a:solidFill>
                  <a:srgbClr val="FF7C80"/>
                </a:solidFill>
              </a:rPr>
              <a:t>O</a:t>
            </a:r>
            <a:r>
              <a:rPr lang="en-US" sz="3200" baseline="-25000">
                <a:solidFill>
                  <a:srgbClr val="FF7C80"/>
                </a:solidFill>
              </a:rPr>
              <a:t>2 </a:t>
            </a:r>
            <a:r>
              <a:rPr lang="en-US" sz="3200">
                <a:solidFill>
                  <a:srgbClr val="FF7C80"/>
                </a:solidFill>
              </a:rPr>
              <a:t>Consumption as a function of ADP P’n</a:t>
            </a:r>
          </a:p>
        </p:txBody>
      </p:sp>
      <p:sp>
        <p:nvSpPr>
          <p:cNvPr id="66563" name="Text Box 3"/>
          <p:cNvSpPr txBox="1">
            <a:spLocks noChangeArrowheads="1"/>
          </p:cNvSpPr>
          <p:nvPr/>
        </p:nvSpPr>
        <p:spPr bwMode="auto">
          <a:xfrm>
            <a:off x="381000" y="5867400"/>
            <a:ext cx="8763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FFFF66"/>
                </a:solidFill>
              </a:rPr>
              <a:t>Conditions: Isolated mitochondria in buffer containing excess PO</a:t>
            </a:r>
            <a:r>
              <a:rPr lang="en-US" sz="2400" baseline="-25000">
                <a:solidFill>
                  <a:srgbClr val="FFFF66"/>
                </a:solidFill>
              </a:rPr>
              <a:t>4</a:t>
            </a:r>
            <a:r>
              <a:rPr lang="en-US" sz="2400">
                <a:solidFill>
                  <a:srgbClr val="FFFF66"/>
                </a:solidFill>
              </a:rPr>
              <a:t>.  Reaction is initiated by addition of ADP and e- donor.</a:t>
            </a:r>
          </a:p>
        </p:txBody>
      </p:sp>
      <p:sp>
        <p:nvSpPr>
          <p:cNvPr id="66564" name="Text Box 4"/>
          <p:cNvSpPr txBox="1">
            <a:spLocks noChangeArrowheads="1"/>
          </p:cNvSpPr>
          <p:nvPr/>
        </p:nvSpPr>
        <p:spPr bwMode="auto">
          <a:xfrm>
            <a:off x="2895600" y="1447800"/>
            <a:ext cx="1828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(90 micromoles)</a:t>
            </a:r>
          </a:p>
        </p:txBody>
      </p:sp>
      <p:pic>
        <p:nvPicPr>
          <p:cNvPr id="66565" name="Picture 5" descr="101b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1066800"/>
            <a:ext cx="5638800" cy="4445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6566" name="Line 6"/>
          <p:cNvSpPr>
            <a:spLocks noChangeShapeType="1"/>
          </p:cNvSpPr>
          <p:nvPr/>
        </p:nvSpPr>
        <p:spPr bwMode="auto">
          <a:xfrm flipV="1">
            <a:off x="2960688" y="2187575"/>
            <a:ext cx="533400" cy="457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567" name="Text Box 7"/>
          <p:cNvSpPr txBox="1">
            <a:spLocks noChangeArrowheads="1"/>
          </p:cNvSpPr>
          <p:nvPr/>
        </p:nvSpPr>
        <p:spPr bwMode="auto">
          <a:xfrm>
            <a:off x="2254250" y="2568575"/>
            <a:ext cx="1295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18 umoles</a:t>
            </a:r>
          </a:p>
        </p:txBody>
      </p:sp>
      <p:sp>
        <p:nvSpPr>
          <p:cNvPr id="66568" name="Line 8"/>
          <p:cNvSpPr>
            <a:spLocks noChangeShapeType="1"/>
          </p:cNvSpPr>
          <p:nvPr/>
        </p:nvSpPr>
        <p:spPr bwMode="auto">
          <a:xfrm flipV="1">
            <a:off x="3919538" y="2873375"/>
            <a:ext cx="685800" cy="457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569" name="Rectangle 9"/>
          <p:cNvSpPr>
            <a:spLocks noChangeArrowheads="1"/>
          </p:cNvSpPr>
          <p:nvPr/>
        </p:nvSpPr>
        <p:spPr bwMode="auto">
          <a:xfrm>
            <a:off x="3005138" y="3254375"/>
            <a:ext cx="123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30 umoles</a:t>
            </a:r>
          </a:p>
        </p:txBody>
      </p:sp>
      <p:sp>
        <p:nvSpPr>
          <p:cNvPr id="66570" name="Line 10"/>
          <p:cNvSpPr>
            <a:spLocks noChangeShapeType="1"/>
          </p:cNvSpPr>
          <p:nvPr/>
        </p:nvSpPr>
        <p:spPr bwMode="auto">
          <a:xfrm flipV="1">
            <a:off x="5464175" y="3994150"/>
            <a:ext cx="587375" cy="4032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571" name="Rectangle 11"/>
          <p:cNvSpPr>
            <a:spLocks noChangeArrowheads="1"/>
          </p:cNvSpPr>
          <p:nvPr/>
        </p:nvSpPr>
        <p:spPr bwMode="auto">
          <a:xfrm>
            <a:off x="4681538" y="4356100"/>
            <a:ext cx="123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45 umoles</a:t>
            </a:r>
          </a:p>
        </p:txBody>
      </p:sp>
      <p:sp>
        <p:nvSpPr>
          <p:cNvPr id="66572" name="Rectangle 12"/>
          <p:cNvSpPr>
            <a:spLocks noChangeArrowheads="1"/>
          </p:cNvSpPr>
          <p:nvPr/>
        </p:nvSpPr>
        <p:spPr bwMode="auto">
          <a:xfrm>
            <a:off x="3962400" y="1981200"/>
            <a:ext cx="7620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3" name="Rectangle 13"/>
          <p:cNvSpPr>
            <a:spLocks noChangeArrowheads="1"/>
          </p:cNvSpPr>
          <p:nvPr/>
        </p:nvSpPr>
        <p:spPr bwMode="auto">
          <a:xfrm>
            <a:off x="5070475" y="2705100"/>
            <a:ext cx="7620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4" name="Rectangle 14"/>
          <p:cNvSpPr>
            <a:spLocks noChangeArrowheads="1"/>
          </p:cNvSpPr>
          <p:nvPr/>
        </p:nvSpPr>
        <p:spPr bwMode="auto">
          <a:xfrm>
            <a:off x="6515100" y="3860800"/>
            <a:ext cx="7620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5" name="Text Box 15"/>
          <p:cNvSpPr txBox="1">
            <a:spLocks noChangeArrowheads="1"/>
          </p:cNvSpPr>
          <p:nvPr/>
        </p:nvSpPr>
        <p:spPr bwMode="auto">
          <a:xfrm>
            <a:off x="5662613" y="1185863"/>
            <a:ext cx="1841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ADP=90 umoles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457200"/>
            <a:ext cx="5105400" cy="639763"/>
          </a:xfrm>
        </p:spPr>
        <p:txBody>
          <a:bodyPr/>
          <a:lstStyle/>
          <a:p>
            <a:r>
              <a:rPr lang="en-US" sz="3200">
                <a:solidFill>
                  <a:srgbClr val="FF7C80"/>
                </a:solidFill>
              </a:rPr>
              <a:t>Interpretation of Results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371600"/>
            <a:ext cx="7772400" cy="4495800"/>
          </a:xfrm>
        </p:spPr>
        <p:txBody>
          <a:bodyPr/>
          <a:lstStyle/>
          <a:p>
            <a:pPr marL="609600" indent="-609600">
              <a:lnSpc>
                <a:spcPct val="80000"/>
              </a:lnSpc>
              <a:buFontTx/>
              <a:buNone/>
            </a:pPr>
            <a:r>
              <a:rPr lang="en-US" sz="2400">
                <a:solidFill>
                  <a:srgbClr val="FFFF66"/>
                </a:solidFill>
              </a:rPr>
              <a:t>a)   </a:t>
            </a:r>
            <a:r>
              <a:rPr lang="en-US" sz="2400">
                <a:solidFill>
                  <a:srgbClr val="FFFF66"/>
                </a:solidFill>
                <a:latin typeface="Symbol" pitchFamily="18" charset="2"/>
              </a:rPr>
              <a:t>b</a:t>
            </a:r>
            <a:r>
              <a:rPr lang="en-US" sz="2400">
                <a:solidFill>
                  <a:srgbClr val="FFFF66"/>
                </a:solidFill>
              </a:rPr>
              <a:t>-OH-butyrate</a:t>
            </a:r>
          </a:p>
          <a:p>
            <a:pPr marL="609600" indent="-609600">
              <a:lnSpc>
                <a:spcPct val="80000"/>
              </a:lnSpc>
              <a:buFontTx/>
              <a:buNone/>
            </a:pPr>
            <a:r>
              <a:rPr lang="en-US" sz="2400">
                <a:solidFill>
                  <a:srgbClr val="FFFF66"/>
                </a:solidFill>
              </a:rPr>
              <a:t>	Conversion of 90 umol ADP (or PO</a:t>
            </a:r>
            <a:r>
              <a:rPr lang="en-US" sz="2400" baseline="-25000">
                <a:solidFill>
                  <a:srgbClr val="FFFF66"/>
                </a:solidFill>
              </a:rPr>
              <a:t>4</a:t>
            </a:r>
            <a:r>
              <a:rPr lang="en-US" sz="2400">
                <a:solidFill>
                  <a:srgbClr val="FFFF66"/>
                </a:solidFill>
              </a:rPr>
              <a:t>) </a:t>
            </a:r>
            <a:r>
              <a:rPr lang="en-US" sz="2400">
                <a:solidFill>
                  <a:srgbClr val="FFFF66"/>
                </a:solidFill>
                <a:sym typeface="Wingdings" pitchFamily="2" charset="2"/>
              </a:rPr>
              <a:t> ATP requires 18 umol O</a:t>
            </a:r>
            <a:r>
              <a:rPr lang="en-US" sz="2400" baseline="-25000">
                <a:solidFill>
                  <a:srgbClr val="FFFF66"/>
                </a:solidFill>
                <a:sym typeface="Wingdings" pitchFamily="2" charset="2"/>
              </a:rPr>
              <a:t>2 </a:t>
            </a:r>
            <a:r>
              <a:rPr lang="en-US" sz="2400">
                <a:solidFill>
                  <a:srgbClr val="FFFF66"/>
                </a:solidFill>
                <a:sym typeface="Wingdings" pitchFamily="2" charset="2"/>
              </a:rPr>
              <a:t>(36 umol O)</a:t>
            </a:r>
          </a:p>
          <a:p>
            <a:pPr marL="609600" indent="-609600">
              <a:lnSpc>
                <a:spcPct val="80000"/>
              </a:lnSpc>
              <a:buFontTx/>
              <a:buNone/>
            </a:pPr>
            <a:r>
              <a:rPr lang="en-US" sz="2400">
                <a:solidFill>
                  <a:srgbClr val="FFFF66"/>
                </a:solidFill>
                <a:sym typeface="Wingdings" pitchFamily="2" charset="2"/>
              </a:rPr>
              <a:t>	</a:t>
            </a:r>
            <a:r>
              <a:rPr lang="en-US" sz="2400">
                <a:solidFill>
                  <a:srgbClr val="FF7C80"/>
                </a:solidFill>
                <a:sym typeface="Wingdings" pitchFamily="2" charset="2"/>
              </a:rPr>
              <a:t>P/O = 90/36 = 2.5</a:t>
            </a:r>
          </a:p>
          <a:p>
            <a:pPr marL="609600" indent="-609600">
              <a:lnSpc>
                <a:spcPct val="80000"/>
              </a:lnSpc>
              <a:buFontTx/>
              <a:buNone/>
            </a:pPr>
            <a:endParaRPr lang="en-US" sz="2400">
              <a:solidFill>
                <a:srgbClr val="FFFF66"/>
              </a:solidFill>
              <a:sym typeface="Wingdings" pitchFamily="2" charset="2"/>
            </a:endParaRPr>
          </a:p>
          <a:p>
            <a:pPr marL="609600" indent="-609600">
              <a:lnSpc>
                <a:spcPct val="80000"/>
              </a:lnSpc>
              <a:buFontTx/>
              <a:buNone/>
            </a:pPr>
            <a:r>
              <a:rPr lang="en-US" sz="2400">
                <a:solidFill>
                  <a:srgbClr val="FFFF66"/>
                </a:solidFill>
                <a:sym typeface="Wingdings" pitchFamily="2" charset="2"/>
              </a:rPr>
              <a:t>b)    Succinate</a:t>
            </a:r>
          </a:p>
          <a:p>
            <a:pPr marL="609600" indent="-609600">
              <a:lnSpc>
                <a:spcPct val="80000"/>
              </a:lnSpc>
              <a:buFontTx/>
              <a:buNone/>
            </a:pPr>
            <a:r>
              <a:rPr lang="en-US" sz="2400">
                <a:solidFill>
                  <a:srgbClr val="FFFF66"/>
                </a:solidFill>
                <a:sym typeface="Wingdings" pitchFamily="2" charset="2"/>
              </a:rPr>
              <a:t>	</a:t>
            </a:r>
            <a:r>
              <a:rPr lang="en-US" sz="2400">
                <a:solidFill>
                  <a:srgbClr val="FFFF66"/>
                </a:solidFill>
              </a:rPr>
              <a:t>Conversion of 90 umol ADP (or PO</a:t>
            </a:r>
            <a:r>
              <a:rPr lang="en-US" sz="2400" baseline="-25000">
                <a:solidFill>
                  <a:srgbClr val="FFFF66"/>
                </a:solidFill>
              </a:rPr>
              <a:t>4</a:t>
            </a:r>
            <a:r>
              <a:rPr lang="en-US" sz="2400">
                <a:solidFill>
                  <a:srgbClr val="FFFF66"/>
                </a:solidFill>
              </a:rPr>
              <a:t>) </a:t>
            </a:r>
            <a:r>
              <a:rPr lang="en-US" sz="2400">
                <a:solidFill>
                  <a:srgbClr val="FFFF66"/>
                </a:solidFill>
                <a:sym typeface="Wingdings" pitchFamily="2" charset="2"/>
              </a:rPr>
              <a:t> ATP requires 30 umol O</a:t>
            </a:r>
            <a:r>
              <a:rPr lang="en-US" sz="2400" baseline="-25000">
                <a:solidFill>
                  <a:srgbClr val="FFFF66"/>
                </a:solidFill>
                <a:sym typeface="Wingdings" pitchFamily="2" charset="2"/>
              </a:rPr>
              <a:t>2 </a:t>
            </a:r>
            <a:r>
              <a:rPr lang="en-US" sz="2400">
                <a:solidFill>
                  <a:srgbClr val="FFFF66"/>
                </a:solidFill>
                <a:sym typeface="Wingdings" pitchFamily="2" charset="2"/>
              </a:rPr>
              <a:t>(60 umol O)</a:t>
            </a:r>
          </a:p>
          <a:p>
            <a:pPr marL="609600" indent="-609600">
              <a:lnSpc>
                <a:spcPct val="80000"/>
              </a:lnSpc>
              <a:buFontTx/>
              <a:buNone/>
            </a:pPr>
            <a:r>
              <a:rPr lang="en-US" sz="2400">
                <a:solidFill>
                  <a:srgbClr val="FFFF66"/>
                </a:solidFill>
                <a:sym typeface="Wingdings" pitchFamily="2" charset="2"/>
              </a:rPr>
              <a:t>	</a:t>
            </a:r>
            <a:r>
              <a:rPr lang="en-US" sz="2400">
                <a:solidFill>
                  <a:srgbClr val="FF7C80"/>
                </a:solidFill>
                <a:sym typeface="Wingdings" pitchFamily="2" charset="2"/>
              </a:rPr>
              <a:t>P/O = 90/60 = 1.5</a:t>
            </a:r>
          </a:p>
          <a:p>
            <a:pPr marL="609600" indent="-609600">
              <a:lnSpc>
                <a:spcPct val="80000"/>
              </a:lnSpc>
              <a:buFontTx/>
              <a:buNone/>
            </a:pPr>
            <a:endParaRPr lang="en-US" sz="2400">
              <a:solidFill>
                <a:srgbClr val="FFFF66"/>
              </a:solidFill>
              <a:sym typeface="Wingdings" pitchFamily="2" charset="2"/>
            </a:endParaRPr>
          </a:p>
          <a:p>
            <a:pPr marL="609600" indent="-609600">
              <a:lnSpc>
                <a:spcPct val="80000"/>
              </a:lnSpc>
              <a:buFontTx/>
              <a:buNone/>
            </a:pPr>
            <a:r>
              <a:rPr lang="en-US" sz="2400">
                <a:solidFill>
                  <a:srgbClr val="FFFF66"/>
                </a:solidFill>
              </a:rPr>
              <a:t>c)    TMPD/Ascorbate</a:t>
            </a:r>
          </a:p>
          <a:p>
            <a:pPr marL="609600" indent="-609600">
              <a:lnSpc>
                <a:spcPct val="80000"/>
              </a:lnSpc>
              <a:buFontTx/>
              <a:buNone/>
            </a:pPr>
            <a:r>
              <a:rPr lang="en-US" sz="2400">
                <a:solidFill>
                  <a:srgbClr val="FFFF66"/>
                </a:solidFill>
              </a:rPr>
              <a:t>       </a:t>
            </a:r>
            <a:r>
              <a:rPr lang="en-US" sz="2400">
                <a:solidFill>
                  <a:srgbClr val="FF7C80"/>
                </a:solidFill>
              </a:rPr>
              <a:t>P/O = 90/90 = 1</a:t>
            </a:r>
            <a:endParaRPr lang="en-US" sz="2400">
              <a:solidFill>
                <a:srgbClr val="FF7C80"/>
              </a:solidFill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OxPhos Pa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0"/>
            <a:ext cx="3463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2"/>
          <p:cNvSpPr txBox="1">
            <a:spLocks noChangeArrowheads="1"/>
          </p:cNvSpPr>
          <p:nvPr/>
        </p:nvSpPr>
        <p:spPr bwMode="auto">
          <a:xfrm>
            <a:off x="1828800" y="2209800"/>
            <a:ext cx="6126163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>
                <a:solidFill>
                  <a:srgbClr val="99FFCC"/>
                </a:solidFill>
              </a:rPr>
              <a:t>How many protons are pumped for every electron pair?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97"/>
          <p:cNvPicPr>
            <a:picLocks noGrp="1" noChangeAspect="1" noChangeArrowheads="1"/>
          </p:cNvPicPr>
          <p:nvPr>
            <p:ph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33400"/>
            <a:ext cx="9144000" cy="5883275"/>
          </a:xfrm>
          <a:solidFill>
            <a:schemeClr val="bg1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FF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4755" name="Oval 3"/>
          <p:cNvSpPr>
            <a:spLocks noChangeArrowheads="1"/>
          </p:cNvSpPr>
          <p:nvPr/>
        </p:nvSpPr>
        <p:spPr bwMode="auto">
          <a:xfrm>
            <a:off x="2209800" y="2971800"/>
            <a:ext cx="685800" cy="533400"/>
          </a:xfrm>
          <a:prstGeom prst="ellipse">
            <a:avLst/>
          </a:prstGeom>
          <a:solidFill>
            <a:srgbClr val="FF7C80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2362200" y="3095625"/>
            <a:ext cx="323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II</a:t>
            </a:r>
          </a:p>
        </p:txBody>
      </p:sp>
      <p:sp>
        <p:nvSpPr>
          <p:cNvPr id="74757" name="Arc 5"/>
          <p:cNvSpPr>
            <a:spLocks/>
          </p:cNvSpPr>
          <p:nvPr/>
        </p:nvSpPr>
        <p:spPr bwMode="auto">
          <a:xfrm rot="-5835838">
            <a:off x="2284413" y="2592387"/>
            <a:ext cx="609600" cy="301625"/>
          </a:xfrm>
          <a:custGeom>
            <a:avLst/>
            <a:gdLst>
              <a:gd name="G0" fmla="+- 0 0 0"/>
              <a:gd name="G1" fmla="+- 21321 0 0"/>
              <a:gd name="G2" fmla="+- 21600 0 0"/>
              <a:gd name="T0" fmla="*/ 3461 w 21600"/>
              <a:gd name="T1" fmla="*/ 0 h 21321"/>
              <a:gd name="T2" fmla="*/ 21600 w 21600"/>
              <a:gd name="T3" fmla="*/ 21321 h 21321"/>
              <a:gd name="T4" fmla="*/ 0 w 21600"/>
              <a:gd name="T5" fmla="*/ 21321 h 21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321" fill="none" extrusionOk="0">
                <a:moveTo>
                  <a:pt x="3460" y="0"/>
                </a:moveTo>
                <a:cubicBezTo>
                  <a:pt x="13917" y="1697"/>
                  <a:pt x="21600" y="10727"/>
                  <a:pt x="21600" y="21321"/>
                </a:cubicBezTo>
              </a:path>
              <a:path w="21600" h="21321" stroke="0" extrusionOk="0">
                <a:moveTo>
                  <a:pt x="3460" y="0"/>
                </a:moveTo>
                <a:cubicBezTo>
                  <a:pt x="13917" y="1697"/>
                  <a:pt x="21600" y="10727"/>
                  <a:pt x="21600" y="21321"/>
                </a:cubicBezTo>
                <a:lnTo>
                  <a:pt x="0" y="21321"/>
                </a:lnTo>
                <a:close/>
              </a:path>
            </a:pathLst>
          </a:custGeom>
          <a:noFill/>
          <a:ln w="57150">
            <a:solidFill>
              <a:srgbClr val="FF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8" name="Line 6"/>
          <p:cNvSpPr>
            <a:spLocks noChangeShapeType="1"/>
          </p:cNvSpPr>
          <p:nvPr/>
        </p:nvSpPr>
        <p:spPr bwMode="auto">
          <a:xfrm flipV="1">
            <a:off x="1466850" y="2819400"/>
            <a:ext cx="133350" cy="2286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759" name="Line 7"/>
          <p:cNvSpPr>
            <a:spLocks noChangeShapeType="1"/>
          </p:cNvSpPr>
          <p:nvPr/>
        </p:nvSpPr>
        <p:spPr bwMode="auto">
          <a:xfrm flipV="1">
            <a:off x="2457450" y="2654300"/>
            <a:ext cx="38100" cy="24765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760" name="Line 8"/>
          <p:cNvSpPr>
            <a:spLocks noChangeShapeType="1"/>
          </p:cNvSpPr>
          <p:nvPr/>
        </p:nvSpPr>
        <p:spPr bwMode="auto">
          <a:xfrm flipV="1">
            <a:off x="2698750" y="2393950"/>
            <a:ext cx="234950" cy="254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761" name="Line 9"/>
          <p:cNvSpPr>
            <a:spLocks noChangeShapeType="1"/>
          </p:cNvSpPr>
          <p:nvPr/>
        </p:nvSpPr>
        <p:spPr bwMode="auto">
          <a:xfrm flipV="1">
            <a:off x="3873500" y="2114550"/>
            <a:ext cx="171450" cy="4445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762" name="Line 10"/>
          <p:cNvSpPr>
            <a:spLocks noChangeShapeType="1"/>
          </p:cNvSpPr>
          <p:nvPr/>
        </p:nvSpPr>
        <p:spPr bwMode="auto">
          <a:xfrm>
            <a:off x="5473700" y="2597150"/>
            <a:ext cx="114300" cy="1651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4769" name="Group 17"/>
          <p:cNvGrpSpPr>
            <a:grpSpLocks/>
          </p:cNvGrpSpPr>
          <p:nvPr/>
        </p:nvGrpSpPr>
        <p:grpSpPr bwMode="auto">
          <a:xfrm>
            <a:off x="4267200" y="762000"/>
            <a:ext cx="1212850" cy="1219200"/>
            <a:chOff x="2688" y="480"/>
            <a:chExt cx="764" cy="768"/>
          </a:xfrm>
        </p:grpSpPr>
        <p:sp>
          <p:nvSpPr>
            <p:cNvPr id="74770" name="Text Box 18"/>
            <p:cNvSpPr txBox="1">
              <a:spLocks noChangeArrowheads="1"/>
            </p:cNvSpPr>
            <p:nvPr/>
          </p:nvSpPr>
          <p:spPr bwMode="auto">
            <a:xfrm>
              <a:off x="2688" y="480"/>
              <a:ext cx="76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TMPD</a:t>
              </a:r>
            </a:p>
            <a:p>
              <a:r>
                <a:rPr lang="en-US"/>
                <a:t>Ascorbate</a:t>
              </a:r>
            </a:p>
          </p:txBody>
        </p:sp>
        <p:sp>
          <p:nvSpPr>
            <p:cNvPr id="74771" name="Line 19"/>
            <p:cNvSpPr>
              <a:spLocks noChangeShapeType="1"/>
            </p:cNvSpPr>
            <p:nvPr/>
          </p:nvSpPr>
          <p:spPr bwMode="auto">
            <a:xfrm>
              <a:off x="2976" y="864"/>
              <a:ext cx="48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4772" name="Text Box 20"/>
          <p:cNvSpPr txBox="1">
            <a:spLocks noChangeArrowheads="1"/>
          </p:cNvSpPr>
          <p:nvPr/>
        </p:nvSpPr>
        <p:spPr bwMode="auto">
          <a:xfrm>
            <a:off x="1981200" y="1219200"/>
            <a:ext cx="8905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FADH</a:t>
            </a:r>
            <a:r>
              <a:rPr lang="en-US" baseline="-25000"/>
              <a:t>2</a:t>
            </a:r>
          </a:p>
        </p:txBody>
      </p:sp>
      <p:sp>
        <p:nvSpPr>
          <p:cNvPr id="74773" name="Line 21"/>
          <p:cNvSpPr>
            <a:spLocks noChangeShapeType="1"/>
          </p:cNvSpPr>
          <p:nvPr/>
        </p:nvSpPr>
        <p:spPr bwMode="auto">
          <a:xfrm>
            <a:off x="2362200" y="1600200"/>
            <a:ext cx="152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OxPhos Complex I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95400"/>
            <a:ext cx="6172200" cy="446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803" name="Text Box 3"/>
          <p:cNvSpPr txBox="1">
            <a:spLocks noChangeArrowheads="1"/>
          </p:cNvSpPr>
          <p:nvPr/>
        </p:nvSpPr>
        <p:spPr bwMode="auto">
          <a:xfrm>
            <a:off x="3657600" y="381000"/>
            <a:ext cx="20113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>
                <a:solidFill>
                  <a:srgbClr val="FF7C80"/>
                </a:solidFill>
              </a:rPr>
              <a:t>Complex I</a:t>
            </a:r>
          </a:p>
        </p:txBody>
      </p:sp>
      <p:sp>
        <p:nvSpPr>
          <p:cNvPr id="76804" name="Text Box 4"/>
          <p:cNvSpPr txBox="1">
            <a:spLocks noChangeArrowheads="1"/>
          </p:cNvSpPr>
          <p:nvPr/>
        </p:nvSpPr>
        <p:spPr bwMode="auto">
          <a:xfrm>
            <a:off x="5486400" y="5943600"/>
            <a:ext cx="2316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FF66"/>
                </a:solidFill>
              </a:rPr>
              <a:t>Lehninger Fig 19-9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rgbClr val="FF7C80"/>
                </a:solidFill>
              </a:rPr>
              <a:t>Four Types of Redox Centers in the </a:t>
            </a:r>
            <a:br>
              <a:rPr lang="en-US" sz="3200">
                <a:solidFill>
                  <a:srgbClr val="FF7C80"/>
                </a:solidFill>
              </a:rPr>
            </a:br>
            <a:r>
              <a:rPr lang="en-US" sz="3200">
                <a:solidFill>
                  <a:srgbClr val="FF7C80"/>
                </a:solidFill>
              </a:rPr>
              <a:t>Electron Transport Chain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86000"/>
            <a:ext cx="8229600" cy="2590800"/>
          </a:xfrm>
        </p:spPr>
        <p:txBody>
          <a:bodyPr/>
          <a:lstStyle/>
          <a:p>
            <a:pPr marL="609600" indent="-609600">
              <a:buFontTx/>
              <a:buAutoNum type="arabicPeriod"/>
            </a:pPr>
            <a:r>
              <a:rPr lang="en-US">
                <a:solidFill>
                  <a:srgbClr val="FFFF66"/>
                </a:solidFill>
              </a:rPr>
              <a:t>Flavins – FMN, FAD</a:t>
            </a:r>
          </a:p>
          <a:p>
            <a:pPr marL="609600" indent="-609600">
              <a:buFontTx/>
              <a:buAutoNum type="arabicPeriod"/>
            </a:pPr>
            <a:r>
              <a:rPr lang="en-US">
                <a:solidFill>
                  <a:srgbClr val="FFFF66"/>
                </a:solidFill>
              </a:rPr>
              <a:t>Iron – Sulfur Centers [2Fe–2S], [4Fe-4S]</a:t>
            </a:r>
          </a:p>
          <a:p>
            <a:pPr marL="609600" indent="-609600">
              <a:buFontTx/>
              <a:buAutoNum type="arabicPeriod"/>
            </a:pPr>
            <a:r>
              <a:rPr lang="en-US">
                <a:solidFill>
                  <a:srgbClr val="FFFF66"/>
                </a:solidFill>
              </a:rPr>
              <a:t>Hemes</a:t>
            </a:r>
          </a:p>
          <a:p>
            <a:pPr marL="609600" indent="-609600">
              <a:buFontTx/>
              <a:buAutoNum type="arabicPeriod"/>
            </a:pPr>
            <a:r>
              <a:rPr lang="en-US">
                <a:solidFill>
                  <a:srgbClr val="FFFF66"/>
                </a:solidFill>
              </a:rPr>
              <a:t>Cu 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OxPhos Complex I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95400"/>
            <a:ext cx="6172200" cy="446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995" name="Text Box 3"/>
          <p:cNvSpPr txBox="1">
            <a:spLocks noChangeArrowheads="1"/>
          </p:cNvSpPr>
          <p:nvPr/>
        </p:nvSpPr>
        <p:spPr bwMode="auto">
          <a:xfrm>
            <a:off x="3657600" y="381000"/>
            <a:ext cx="20113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>
                <a:solidFill>
                  <a:srgbClr val="FF7C80"/>
                </a:solidFill>
              </a:rPr>
              <a:t>Complex I</a:t>
            </a:r>
          </a:p>
        </p:txBody>
      </p:sp>
      <p:sp>
        <p:nvSpPr>
          <p:cNvPr id="84996" name="Text Box 4"/>
          <p:cNvSpPr txBox="1">
            <a:spLocks noChangeArrowheads="1"/>
          </p:cNvSpPr>
          <p:nvPr/>
        </p:nvSpPr>
        <p:spPr bwMode="auto">
          <a:xfrm>
            <a:off x="5486400" y="5943600"/>
            <a:ext cx="2316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FF66"/>
                </a:solidFill>
              </a:rPr>
              <a:t>Lehninger Fig 19-9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97"/>
          <p:cNvPicPr>
            <a:picLocks noGrp="1" noChangeAspect="1" noChangeArrowheads="1"/>
          </p:cNvPicPr>
          <p:nvPr>
            <p:ph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33400"/>
            <a:ext cx="9144000" cy="5883275"/>
          </a:xfrm>
          <a:solidFill>
            <a:schemeClr val="bg1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FF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23" name="Oval 3"/>
          <p:cNvSpPr>
            <a:spLocks noChangeArrowheads="1"/>
          </p:cNvSpPr>
          <p:nvPr/>
        </p:nvSpPr>
        <p:spPr bwMode="auto">
          <a:xfrm>
            <a:off x="2209800" y="2971800"/>
            <a:ext cx="685800" cy="533400"/>
          </a:xfrm>
          <a:prstGeom prst="ellipse">
            <a:avLst/>
          </a:prstGeom>
          <a:solidFill>
            <a:srgbClr val="FF7C80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2362200" y="3095625"/>
            <a:ext cx="323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II</a:t>
            </a:r>
          </a:p>
        </p:txBody>
      </p:sp>
      <p:sp>
        <p:nvSpPr>
          <p:cNvPr id="30725" name="Arc 5"/>
          <p:cNvSpPr>
            <a:spLocks/>
          </p:cNvSpPr>
          <p:nvPr/>
        </p:nvSpPr>
        <p:spPr bwMode="auto">
          <a:xfrm rot="-5835838">
            <a:off x="2284413" y="2592387"/>
            <a:ext cx="609600" cy="301625"/>
          </a:xfrm>
          <a:custGeom>
            <a:avLst/>
            <a:gdLst>
              <a:gd name="G0" fmla="+- 0 0 0"/>
              <a:gd name="G1" fmla="+- 21321 0 0"/>
              <a:gd name="G2" fmla="+- 21600 0 0"/>
              <a:gd name="T0" fmla="*/ 3461 w 21600"/>
              <a:gd name="T1" fmla="*/ 0 h 21321"/>
              <a:gd name="T2" fmla="*/ 21600 w 21600"/>
              <a:gd name="T3" fmla="*/ 21321 h 21321"/>
              <a:gd name="T4" fmla="*/ 0 w 21600"/>
              <a:gd name="T5" fmla="*/ 21321 h 21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321" fill="none" extrusionOk="0">
                <a:moveTo>
                  <a:pt x="3460" y="0"/>
                </a:moveTo>
                <a:cubicBezTo>
                  <a:pt x="13917" y="1697"/>
                  <a:pt x="21600" y="10727"/>
                  <a:pt x="21600" y="21321"/>
                </a:cubicBezTo>
              </a:path>
              <a:path w="21600" h="21321" stroke="0" extrusionOk="0">
                <a:moveTo>
                  <a:pt x="3460" y="0"/>
                </a:moveTo>
                <a:cubicBezTo>
                  <a:pt x="13917" y="1697"/>
                  <a:pt x="21600" y="10727"/>
                  <a:pt x="21600" y="21321"/>
                </a:cubicBezTo>
                <a:lnTo>
                  <a:pt x="0" y="21321"/>
                </a:lnTo>
                <a:close/>
              </a:path>
            </a:pathLst>
          </a:custGeom>
          <a:noFill/>
          <a:ln w="57150">
            <a:solidFill>
              <a:srgbClr val="FF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7" name="Line 7"/>
          <p:cNvSpPr>
            <a:spLocks noChangeShapeType="1"/>
          </p:cNvSpPr>
          <p:nvPr/>
        </p:nvSpPr>
        <p:spPr bwMode="auto">
          <a:xfrm flipV="1">
            <a:off x="1466850" y="2819400"/>
            <a:ext cx="133350" cy="2286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 flipV="1">
            <a:off x="2457450" y="2654300"/>
            <a:ext cx="38100" cy="24765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9" name="Line 9"/>
          <p:cNvSpPr>
            <a:spLocks noChangeShapeType="1"/>
          </p:cNvSpPr>
          <p:nvPr/>
        </p:nvSpPr>
        <p:spPr bwMode="auto">
          <a:xfrm flipV="1">
            <a:off x="2698750" y="2393950"/>
            <a:ext cx="234950" cy="254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 flipV="1">
            <a:off x="3873500" y="2114550"/>
            <a:ext cx="171450" cy="4445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1" name="Line 11"/>
          <p:cNvSpPr>
            <a:spLocks noChangeShapeType="1"/>
          </p:cNvSpPr>
          <p:nvPr/>
        </p:nvSpPr>
        <p:spPr bwMode="auto">
          <a:xfrm>
            <a:off x="5473700" y="2597150"/>
            <a:ext cx="114300" cy="1651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 descr="TCA cyc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-1143000"/>
            <a:ext cx="6521450" cy="891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5410200" y="227013"/>
            <a:ext cx="2778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>
                <a:solidFill>
                  <a:srgbClr val="CC0000"/>
                </a:solidFill>
                <a:sym typeface="Symbol" pitchFamily="18" charset="2"/>
              </a:rPr>
              <a:t></a:t>
            </a:r>
          </a:p>
        </p:txBody>
      </p:sp>
      <p:sp>
        <p:nvSpPr>
          <p:cNvPr id="87044" name="Text Box 4"/>
          <p:cNvSpPr txBox="1">
            <a:spLocks noChangeArrowheads="1"/>
          </p:cNvSpPr>
          <p:nvPr/>
        </p:nvSpPr>
        <p:spPr bwMode="auto">
          <a:xfrm>
            <a:off x="5969000" y="860425"/>
            <a:ext cx="2778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>
                <a:solidFill>
                  <a:srgbClr val="CC0000"/>
                </a:solidFill>
                <a:sym typeface="Symbol" pitchFamily="18" charset="2"/>
              </a:rPr>
              <a:t></a:t>
            </a: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1676400" y="3352800"/>
            <a:ext cx="1981200" cy="838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46" name="Text Box 6"/>
          <p:cNvSpPr txBox="1">
            <a:spLocks noChangeArrowheads="1"/>
          </p:cNvSpPr>
          <p:nvPr/>
        </p:nvSpPr>
        <p:spPr bwMode="auto">
          <a:xfrm>
            <a:off x="3200400" y="2971800"/>
            <a:ext cx="1339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Complex II</a:t>
            </a:r>
          </a:p>
        </p:txBody>
      </p:sp>
      <p:sp>
        <p:nvSpPr>
          <p:cNvPr id="87047" name="Text Box 7"/>
          <p:cNvSpPr txBox="1">
            <a:spLocks noChangeArrowheads="1"/>
          </p:cNvSpPr>
          <p:nvPr/>
        </p:nvSpPr>
        <p:spPr bwMode="auto">
          <a:xfrm>
            <a:off x="1676400" y="1295400"/>
            <a:ext cx="420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Q</a:t>
            </a:r>
          </a:p>
        </p:txBody>
      </p:sp>
      <p:sp>
        <p:nvSpPr>
          <p:cNvPr id="87048" name="Line 8"/>
          <p:cNvSpPr>
            <a:spLocks noChangeShapeType="1"/>
          </p:cNvSpPr>
          <p:nvPr/>
        </p:nvSpPr>
        <p:spPr bwMode="auto">
          <a:xfrm flipH="1" flipV="1">
            <a:off x="1905000" y="1752600"/>
            <a:ext cx="76200" cy="1676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105"/>
          <p:cNvPicPr>
            <a:picLocks noGrp="1" noChangeAspect="1" noChangeArrowheads="1"/>
          </p:cNvPicPr>
          <p:nvPr>
            <p:ph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0"/>
            <a:ext cx="7239000" cy="69230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ext Box 2"/>
          <p:cNvSpPr txBox="1">
            <a:spLocks noChangeArrowheads="1"/>
          </p:cNvSpPr>
          <p:nvPr/>
        </p:nvSpPr>
        <p:spPr bwMode="auto">
          <a:xfrm>
            <a:off x="914400" y="1295400"/>
            <a:ext cx="74676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>
                <a:solidFill>
                  <a:srgbClr val="FFFF99"/>
                </a:solidFill>
                <a:cs typeface="Arial" pitchFamily="34" charset="0"/>
              </a:rPr>
              <a:t>• </a:t>
            </a:r>
            <a:r>
              <a:rPr lang="en-US" sz="3200">
                <a:solidFill>
                  <a:srgbClr val="FFFF99"/>
                </a:solidFill>
              </a:rPr>
              <a:t>Oxygen is a bi-radical</a:t>
            </a:r>
          </a:p>
          <a:p>
            <a:r>
              <a:rPr lang="en-US" sz="3200">
                <a:solidFill>
                  <a:srgbClr val="FFFF99"/>
                </a:solidFill>
              </a:rPr>
              <a:t>•</a:t>
            </a:r>
            <a:r>
              <a:rPr lang="en-US" sz="3200"/>
              <a:t> </a:t>
            </a:r>
            <a:r>
              <a:rPr lang="en-US" sz="3200">
                <a:solidFill>
                  <a:srgbClr val="FFFF99"/>
                </a:solidFill>
              </a:rPr>
              <a:t>Can accept e-s only 1 at a time</a:t>
            </a:r>
          </a:p>
          <a:p>
            <a:r>
              <a:rPr lang="en-US" sz="3200">
                <a:solidFill>
                  <a:srgbClr val="FFFF99"/>
                </a:solidFill>
              </a:rPr>
              <a:t>•</a:t>
            </a:r>
            <a:r>
              <a:rPr lang="en-US" sz="3200"/>
              <a:t> </a:t>
            </a:r>
            <a:r>
              <a:rPr lang="en-US" sz="3200">
                <a:solidFill>
                  <a:srgbClr val="FFFF99"/>
                </a:solidFill>
              </a:rPr>
              <a:t>Problem:</a:t>
            </a:r>
            <a:r>
              <a:rPr lang="en-US" sz="3200"/>
              <a:t>  </a:t>
            </a:r>
            <a:r>
              <a:rPr lang="en-US" sz="3200">
                <a:solidFill>
                  <a:srgbClr val="FFFF99"/>
                </a:solidFill>
              </a:rPr>
              <a:t>ETC starts with e-</a:t>
            </a:r>
            <a:r>
              <a:rPr lang="en-US" sz="3200">
                <a:solidFill>
                  <a:srgbClr val="FF7C80"/>
                </a:solidFill>
              </a:rPr>
              <a:t> pairs</a:t>
            </a:r>
            <a:r>
              <a:rPr lang="en-US" sz="3200">
                <a:solidFill>
                  <a:srgbClr val="FFFF99"/>
                </a:solidFill>
              </a:rPr>
              <a:t>….</a:t>
            </a:r>
          </a:p>
        </p:txBody>
      </p:sp>
      <p:sp>
        <p:nvSpPr>
          <p:cNvPr id="160771" name="Text Box 3"/>
          <p:cNvSpPr txBox="1">
            <a:spLocks noChangeArrowheads="1"/>
          </p:cNvSpPr>
          <p:nvPr/>
        </p:nvSpPr>
        <p:spPr bwMode="auto">
          <a:xfrm>
            <a:off x="3581400" y="3276600"/>
            <a:ext cx="199707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5000">
                <a:solidFill>
                  <a:srgbClr val="FF7C80"/>
                </a:solidFill>
              </a:rPr>
              <a:t>• O</a:t>
            </a:r>
            <a:r>
              <a:rPr lang="en-US" sz="5000" baseline="-25000">
                <a:solidFill>
                  <a:srgbClr val="FF7C80"/>
                </a:solidFill>
              </a:rPr>
              <a:t>2</a:t>
            </a:r>
            <a:r>
              <a:rPr lang="en-US" sz="5000">
                <a:solidFill>
                  <a:srgbClr val="FF7C80"/>
                </a:solidFill>
              </a:rPr>
              <a:t> 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Picture 2" descr="97"/>
          <p:cNvPicPr>
            <a:picLocks noGrp="1" noChangeAspect="1" noChangeArrowheads="1"/>
          </p:cNvPicPr>
          <p:nvPr>
            <p:ph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33400"/>
            <a:ext cx="9144000" cy="5883275"/>
          </a:xfrm>
          <a:solidFill>
            <a:schemeClr val="bg1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FF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4867" name="Oval 3"/>
          <p:cNvSpPr>
            <a:spLocks noChangeArrowheads="1"/>
          </p:cNvSpPr>
          <p:nvPr/>
        </p:nvSpPr>
        <p:spPr bwMode="auto">
          <a:xfrm>
            <a:off x="2209800" y="2971800"/>
            <a:ext cx="685800" cy="533400"/>
          </a:xfrm>
          <a:prstGeom prst="ellipse">
            <a:avLst/>
          </a:prstGeom>
          <a:solidFill>
            <a:srgbClr val="FF7C80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68" name="Text Box 4"/>
          <p:cNvSpPr txBox="1">
            <a:spLocks noChangeArrowheads="1"/>
          </p:cNvSpPr>
          <p:nvPr/>
        </p:nvSpPr>
        <p:spPr bwMode="auto">
          <a:xfrm>
            <a:off x="2362200" y="3095625"/>
            <a:ext cx="323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II</a:t>
            </a:r>
          </a:p>
        </p:txBody>
      </p:sp>
      <p:sp>
        <p:nvSpPr>
          <p:cNvPr id="164869" name="Arc 5"/>
          <p:cNvSpPr>
            <a:spLocks/>
          </p:cNvSpPr>
          <p:nvPr/>
        </p:nvSpPr>
        <p:spPr bwMode="auto">
          <a:xfrm rot="-5835838">
            <a:off x="2284413" y="2592387"/>
            <a:ext cx="609600" cy="301625"/>
          </a:xfrm>
          <a:custGeom>
            <a:avLst/>
            <a:gdLst>
              <a:gd name="G0" fmla="+- 0 0 0"/>
              <a:gd name="G1" fmla="+- 21321 0 0"/>
              <a:gd name="G2" fmla="+- 21600 0 0"/>
              <a:gd name="T0" fmla="*/ 3461 w 21600"/>
              <a:gd name="T1" fmla="*/ 0 h 21321"/>
              <a:gd name="T2" fmla="*/ 21600 w 21600"/>
              <a:gd name="T3" fmla="*/ 21321 h 21321"/>
              <a:gd name="T4" fmla="*/ 0 w 21600"/>
              <a:gd name="T5" fmla="*/ 21321 h 21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321" fill="none" extrusionOk="0">
                <a:moveTo>
                  <a:pt x="3460" y="0"/>
                </a:moveTo>
                <a:cubicBezTo>
                  <a:pt x="13917" y="1697"/>
                  <a:pt x="21600" y="10727"/>
                  <a:pt x="21600" y="21321"/>
                </a:cubicBezTo>
              </a:path>
              <a:path w="21600" h="21321" stroke="0" extrusionOk="0">
                <a:moveTo>
                  <a:pt x="3460" y="0"/>
                </a:moveTo>
                <a:cubicBezTo>
                  <a:pt x="13917" y="1697"/>
                  <a:pt x="21600" y="10727"/>
                  <a:pt x="21600" y="21321"/>
                </a:cubicBezTo>
                <a:lnTo>
                  <a:pt x="0" y="21321"/>
                </a:lnTo>
                <a:close/>
              </a:path>
            </a:pathLst>
          </a:custGeom>
          <a:noFill/>
          <a:ln w="57150">
            <a:solidFill>
              <a:srgbClr val="FF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70" name="Line 6"/>
          <p:cNvSpPr>
            <a:spLocks noChangeShapeType="1"/>
          </p:cNvSpPr>
          <p:nvPr/>
        </p:nvSpPr>
        <p:spPr bwMode="auto">
          <a:xfrm flipV="1">
            <a:off x="1466850" y="2819400"/>
            <a:ext cx="133350" cy="2286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71" name="Line 7"/>
          <p:cNvSpPr>
            <a:spLocks noChangeShapeType="1"/>
          </p:cNvSpPr>
          <p:nvPr/>
        </p:nvSpPr>
        <p:spPr bwMode="auto">
          <a:xfrm flipV="1">
            <a:off x="2457450" y="2654300"/>
            <a:ext cx="38100" cy="24765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72" name="Line 8"/>
          <p:cNvSpPr>
            <a:spLocks noChangeShapeType="1"/>
          </p:cNvSpPr>
          <p:nvPr/>
        </p:nvSpPr>
        <p:spPr bwMode="auto">
          <a:xfrm flipV="1">
            <a:off x="2698750" y="2393950"/>
            <a:ext cx="234950" cy="254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73" name="Line 9"/>
          <p:cNvSpPr>
            <a:spLocks noChangeShapeType="1"/>
          </p:cNvSpPr>
          <p:nvPr/>
        </p:nvSpPr>
        <p:spPr bwMode="auto">
          <a:xfrm flipV="1">
            <a:off x="3873500" y="2114550"/>
            <a:ext cx="171450" cy="4445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74" name="Line 10"/>
          <p:cNvSpPr>
            <a:spLocks noChangeShapeType="1"/>
          </p:cNvSpPr>
          <p:nvPr/>
        </p:nvSpPr>
        <p:spPr bwMode="auto">
          <a:xfrm>
            <a:off x="5473700" y="2597150"/>
            <a:ext cx="114300" cy="1651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64875" name="Group 11"/>
          <p:cNvGrpSpPr>
            <a:grpSpLocks/>
          </p:cNvGrpSpPr>
          <p:nvPr/>
        </p:nvGrpSpPr>
        <p:grpSpPr bwMode="auto">
          <a:xfrm>
            <a:off x="4267200" y="762000"/>
            <a:ext cx="1212850" cy="1219200"/>
            <a:chOff x="2688" y="480"/>
            <a:chExt cx="764" cy="768"/>
          </a:xfrm>
        </p:grpSpPr>
        <p:sp>
          <p:nvSpPr>
            <p:cNvPr id="164876" name="Text Box 12"/>
            <p:cNvSpPr txBox="1">
              <a:spLocks noChangeArrowheads="1"/>
            </p:cNvSpPr>
            <p:nvPr/>
          </p:nvSpPr>
          <p:spPr bwMode="auto">
            <a:xfrm>
              <a:off x="2688" y="480"/>
              <a:ext cx="76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TMPD</a:t>
              </a:r>
            </a:p>
            <a:p>
              <a:r>
                <a:rPr lang="en-US"/>
                <a:t>Ascorbate</a:t>
              </a:r>
            </a:p>
          </p:txBody>
        </p:sp>
        <p:sp>
          <p:nvSpPr>
            <p:cNvPr id="164877" name="Line 13"/>
            <p:cNvSpPr>
              <a:spLocks noChangeShapeType="1"/>
            </p:cNvSpPr>
            <p:nvPr/>
          </p:nvSpPr>
          <p:spPr bwMode="auto">
            <a:xfrm>
              <a:off x="2976" y="864"/>
              <a:ext cx="48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4878" name="Text Box 14"/>
          <p:cNvSpPr txBox="1">
            <a:spLocks noChangeArrowheads="1"/>
          </p:cNvSpPr>
          <p:nvPr/>
        </p:nvSpPr>
        <p:spPr bwMode="auto">
          <a:xfrm>
            <a:off x="1981200" y="1219200"/>
            <a:ext cx="8905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FADH</a:t>
            </a:r>
            <a:r>
              <a:rPr lang="en-US" baseline="-25000"/>
              <a:t>2</a:t>
            </a:r>
          </a:p>
        </p:txBody>
      </p:sp>
      <p:sp>
        <p:nvSpPr>
          <p:cNvPr id="164879" name="Line 15"/>
          <p:cNvSpPr>
            <a:spLocks noChangeShapeType="1"/>
          </p:cNvSpPr>
          <p:nvPr/>
        </p:nvSpPr>
        <p:spPr bwMode="auto">
          <a:xfrm>
            <a:off x="2362200" y="1600200"/>
            <a:ext cx="152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OxPhos Complex III-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8458200" cy="484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187" name="Text Box 3"/>
          <p:cNvSpPr txBox="1">
            <a:spLocks noChangeArrowheads="1"/>
          </p:cNvSpPr>
          <p:nvPr/>
        </p:nvSpPr>
        <p:spPr bwMode="auto">
          <a:xfrm>
            <a:off x="3352800" y="304800"/>
            <a:ext cx="22367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>
                <a:solidFill>
                  <a:srgbClr val="FF7C80"/>
                </a:solidFill>
              </a:rPr>
              <a:t>Complex III</a:t>
            </a:r>
          </a:p>
        </p:txBody>
      </p:sp>
      <p:sp>
        <p:nvSpPr>
          <p:cNvPr id="93188" name="Text Box 4"/>
          <p:cNvSpPr txBox="1">
            <a:spLocks noChangeArrowheads="1"/>
          </p:cNvSpPr>
          <p:nvPr/>
        </p:nvSpPr>
        <p:spPr bwMode="auto">
          <a:xfrm>
            <a:off x="6553200" y="6172200"/>
            <a:ext cx="2457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FF66"/>
                </a:solidFill>
              </a:rPr>
              <a:t>Lehninger Fig 19-12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2" descr="OxPhos Complex I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95400"/>
            <a:ext cx="6172200" cy="446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2819" name="Text Box 3"/>
          <p:cNvSpPr txBox="1">
            <a:spLocks noChangeArrowheads="1"/>
          </p:cNvSpPr>
          <p:nvPr/>
        </p:nvSpPr>
        <p:spPr bwMode="auto">
          <a:xfrm>
            <a:off x="3657600" y="381000"/>
            <a:ext cx="20113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>
                <a:solidFill>
                  <a:srgbClr val="FF7C80"/>
                </a:solidFill>
              </a:rPr>
              <a:t>Complex I</a:t>
            </a:r>
          </a:p>
        </p:txBody>
      </p:sp>
      <p:sp>
        <p:nvSpPr>
          <p:cNvPr id="162820" name="Text Box 4"/>
          <p:cNvSpPr txBox="1">
            <a:spLocks noChangeArrowheads="1"/>
          </p:cNvSpPr>
          <p:nvPr/>
        </p:nvSpPr>
        <p:spPr bwMode="auto">
          <a:xfrm>
            <a:off x="5486400" y="5943600"/>
            <a:ext cx="2316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FF66"/>
                </a:solidFill>
              </a:rPr>
              <a:t>Lehninger Fig 19-9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 descr="OxPhos Q 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0"/>
            <a:ext cx="6602413" cy="6858000"/>
          </a:xfrm>
          <a:prstGeom prst="rect">
            <a:avLst/>
          </a:prstGeom>
          <a:solidFill>
            <a:srgbClr val="FFFF99"/>
          </a:solidFill>
        </p:spPr>
      </p:pic>
      <p:sp>
        <p:nvSpPr>
          <p:cNvPr id="95235" name="Oval 3"/>
          <p:cNvSpPr>
            <a:spLocks noChangeArrowheads="1"/>
          </p:cNvSpPr>
          <p:nvPr/>
        </p:nvSpPr>
        <p:spPr bwMode="auto">
          <a:xfrm rot="-2254115">
            <a:off x="4221163" y="2189163"/>
            <a:ext cx="373062" cy="17938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36" name="Oval 4"/>
          <p:cNvSpPr>
            <a:spLocks noChangeArrowheads="1"/>
          </p:cNvSpPr>
          <p:nvPr/>
        </p:nvSpPr>
        <p:spPr bwMode="auto">
          <a:xfrm rot="-2254115">
            <a:off x="4235450" y="5713413"/>
            <a:ext cx="373063" cy="17938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 descr="OxPhos Complex iV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685800"/>
            <a:ext cx="5491163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283" name="Text Box 3"/>
          <p:cNvSpPr txBox="1">
            <a:spLocks noChangeArrowheads="1"/>
          </p:cNvSpPr>
          <p:nvPr/>
        </p:nvSpPr>
        <p:spPr bwMode="auto">
          <a:xfrm>
            <a:off x="990600" y="228600"/>
            <a:ext cx="7042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>
                <a:solidFill>
                  <a:srgbClr val="FF7C80"/>
                </a:solidFill>
              </a:rPr>
              <a:t>Complex IV (cytochrome oxidase)</a:t>
            </a:r>
          </a:p>
        </p:txBody>
      </p:sp>
      <p:sp>
        <p:nvSpPr>
          <p:cNvPr id="97284" name="Oval 4"/>
          <p:cNvSpPr>
            <a:spLocks noChangeArrowheads="1"/>
          </p:cNvSpPr>
          <p:nvPr/>
        </p:nvSpPr>
        <p:spPr bwMode="auto">
          <a:xfrm>
            <a:off x="3375025" y="1643063"/>
            <a:ext cx="946150" cy="871537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 descr="O2 free rads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97000"/>
            <a:ext cx="8915400" cy="546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331" name="Text Box 3"/>
          <p:cNvSpPr txBox="1">
            <a:spLocks noChangeArrowheads="1"/>
          </p:cNvSpPr>
          <p:nvPr/>
        </p:nvSpPr>
        <p:spPr bwMode="auto">
          <a:xfrm>
            <a:off x="2667000" y="609600"/>
            <a:ext cx="39052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Oxygen free radicals</a:t>
            </a:r>
          </a:p>
        </p:txBody>
      </p:sp>
      <p:sp>
        <p:nvSpPr>
          <p:cNvPr id="99332" name="Line 4"/>
          <p:cNvSpPr>
            <a:spLocks noChangeShapeType="1"/>
          </p:cNvSpPr>
          <p:nvPr/>
        </p:nvSpPr>
        <p:spPr bwMode="auto">
          <a:xfrm>
            <a:off x="609600" y="5638800"/>
            <a:ext cx="792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 descr="O2 free rads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379" name="Text Box 3"/>
          <p:cNvSpPr txBox="1">
            <a:spLocks noChangeArrowheads="1"/>
          </p:cNvSpPr>
          <p:nvPr/>
        </p:nvSpPr>
        <p:spPr bwMode="auto">
          <a:xfrm>
            <a:off x="3048000" y="3176588"/>
            <a:ext cx="3254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Superoxide Dismutase</a:t>
            </a:r>
          </a:p>
        </p:txBody>
      </p:sp>
      <p:sp>
        <p:nvSpPr>
          <p:cNvPr id="101380" name="Text Box 4"/>
          <p:cNvSpPr txBox="1">
            <a:spLocks noChangeArrowheads="1"/>
          </p:cNvSpPr>
          <p:nvPr/>
        </p:nvSpPr>
        <p:spPr bwMode="auto">
          <a:xfrm>
            <a:off x="3794125" y="4968875"/>
            <a:ext cx="1389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Catalase</a:t>
            </a:r>
          </a:p>
        </p:txBody>
      </p:sp>
      <p:sp>
        <p:nvSpPr>
          <p:cNvPr id="101381" name="Text Box 5"/>
          <p:cNvSpPr txBox="1">
            <a:spLocks noChangeArrowheads="1"/>
          </p:cNvSpPr>
          <p:nvPr/>
        </p:nvSpPr>
        <p:spPr bwMode="auto">
          <a:xfrm>
            <a:off x="1371600" y="762000"/>
            <a:ext cx="6308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O</a:t>
            </a:r>
            <a:r>
              <a:rPr lang="en-US" sz="3200" baseline="-25000"/>
              <a:t>2</a:t>
            </a:r>
            <a:r>
              <a:rPr lang="en-US" sz="3200"/>
              <a:t> free radical scavaging systems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1p9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371600"/>
            <a:ext cx="9144000" cy="45196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 descr="OxPhos Complex IV-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06438"/>
            <a:ext cx="8991600" cy="535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27" name="Line 3"/>
          <p:cNvSpPr>
            <a:spLocks noChangeShapeType="1"/>
          </p:cNvSpPr>
          <p:nvPr/>
        </p:nvSpPr>
        <p:spPr bwMode="auto">
          <a:xfrm>
            <a:off x="5324475" y="4333875"/>
            <a:ext cx="161925" cy="1619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OxPhos Complex I-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588" y="2220913"/>
            <a:ext cx="3657601" cy="264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75" name="Picture 3" descr="OxPhos Complex III-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133600"/>
            <a:ext cx="4114800" cy="235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76" name="Picture 4" descr="OxPhos Complex iV-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133600"/>
            <a:ext cx="2033588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77" name="Text Box 5"/>
          <p:cNvSpPr txBox="1">
            <a:spLocks noChangeArrowheads="1"/>
          </p:cNvSpPr>
          <p:nvPr/>
        </p:nvSpPr>
        <p:spPr bwMode="auto">
          <a:xfrm>
            <a:off x="304800" y="762000"/>
            <a:ext cx="8431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FF99"/>
                </a:solidFill>
              </a:rPr>
              <a:t>10 H</a:t>
            </a:r>
            <a:r>
              <a:rPr lang="en-US" sz="2400" baseline="30000">
                <a:solidFill>
                  <a:srgbClr val="FFFF99"/>
                </a:solidFill>
              </a:rPr>
              <a:t>+</a:t>
            </a:r>
            <a:r>
              <a:rPr lang="en-US" sz="2400">
                <a:solidFill>
                  <a:srgbClr val="FFFF99"/>
                </a:solidFill>
              </a:rPr>
              <a:t>’s are pumped per 2e</a:t>
            </a:r>
            <a:r>
              <a:rPr lang="en-US" sz="2400" baseline="30000">
                <a:solidFill>
                  <a:srgbClr val="FFFF99"/>
                </a:solidFill>
              </a:rPr>
              <a:t>-</a:t>
            </a:r>
            <a:r>
              <a:rPr lang="en-US" sz="2400">
                <a:solidFill>
                  <a:srgbClr val="FFFF99"/>
                </a:solidFill>
              </a:rPr>
              <a:t>s transported from NADH to ½ O</a:t>
            </a:r>
            <a:r>
              <a:rPr lang="en-US" sz="2400" baseline="-25000">
                <a:solidFill>
                  <a:srgbClr val="FFFF99"/>
                </a:solidFill>
              </a:rPr>
              <a:t>2</a:t>
            </a:r>
          </a:p>
        </p:txBody>
      </p:sp>
      <p:sp>
        <p:nvSpPr>
          <p:cNvPr id="105478" name="Text Box 6"/>
          <p:cNvSpPr txBox="1">
            <a:spLocks noChangeArrowheads="1"/>
          </p:cNvSpPr>
          <p:nvPr/>
        </p:nvSpPr>
        <p:spPr bwMode="auto">
          <a:xfrm>
            <a:off x="4876800" y="5229225"/>
            <a:ext cx="3429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7C80"/>
                </a:solidFill>
              </a:rPr>
              <a:t>Look at Fig. 19-19 Lehninger</a:t>
            </a:r>
          </a:p>
        </p:txBody>
      </p:sp>
      <p:sp>
        <p:nvSpPr>
          <p:cNvPr id="105479" name="Text Box 7"/>
          <p:cNvSpPr txBox="1">
            <a:spLocks noChangeArrowheads="1"/>
          </p:cNvSpPr>
          <p:nvPr/>
        </p:nvSpPr>
        <p:spPr bwMode="auto">
          <a:xfrm>
            <a:off x="436563" y="4587875"/>
            <a:ext cx="438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rgbClr val="FF3300"/>
                </a:solidFill>
              </a:rPr>
              <a:t>+ H</a:t>
            </a:r>
            <a:r>
              <a:rPr lang="en-US" sz="1000" b="1" baseline="30000">
                <a:solidFill>
                  <a:srgbClr val="FF3300"/>
                </a:solidFill>
              </a:rPr>
              <a:t>+</a:t>
            </a:r>
          </a:p>
        </p:txBody>
      </p:sp>
      <p:sp>
        <p:nvSpPr>
          <p:cNvPr id="105480" name="Text Box 8"/>
          <p:cNvSpPr txBox="1">
            <a:spLocks noChangeArrowheads="1"/>
          </p:cNvSpPr>
          <p:nvPr/>
        </p:nvSpPr>
        <p:spPr bwMode="auto">
          <a:xfrm>
            <a:off x="1812925" y="4572000"/>
            <a:ext cx="438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rgbClr val="FF3300"/>
                </a:solidFill>
              </a:rPr>
              <a:t>+ H</a:t>
            </a:r>
            <a:r>
              <a:rPr lang="en-US" sz="1000" b="1" baseline="30000">
                <a:solidFill>
                  <a:srgbClr val="FF3300"/>
                </a:solidFill>
              </a:rPr>
              <a:t>+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991600" cy="1143000"/>
          </a:xfrm>
        </p:spPr>
        <p:txBody>
          <a:bodyPr/>
          <a:lstStyle/>
          <a:p>
            <a:pPr algn="l"/>
            <a:r>
              <a:rPr lang="en-US" sz="2800">
                <a:solidFill>
                  <a:srgbClr val="FF7C80"/>
                </a:solidFill>
              </a:rPr>
              <a:t>“Artificial Respiration”: Experiments that led to Understanding the sequence of Electron Transport Proteins</a:t>
            </a:r>
          </a:p>
        </p:txBody>
      </p:sp>
      <p:pic>
        <p:nvPicPr>
          <p:cNvPr id="46083" name="Picture 3" descr="99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4600" y="1752600"/>
            <a:ext cx="4094163" cy="4724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04800"/>
            <a:ext cx="5715000" cy="685800"/>
          </a:xfrm>
        </p:spPr>
        <p:txBody>
          <a:bodyPr/>
          <a:lstStyle/>
          <a:p>
            <a:r>
              <a:rPr lang="en-US" sz="3200">
                <a:solidFill>
                  <a:srgbClr val="FF7C80"/>
                </a:solidFill>
              </a:rPr>
              <a:t>Electron Donor Systems</a:t>
            </a:r>
          </a:p>
        </p:txBody>
      </p:sp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2819400" y="2895600"/>
            <a:ext cx="76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FFFF00"/>
                </a:solidFill>
              </a:rPr>
              <a:t>NAD</a:t>
            </a:r>
            <a:r>
              <a:rPr lang="en-US" sz="1600" baseline="30000">
                <a:solidFill>
                  <a:srgbClr val="FFFF00"/>
                </a:solidFill>
              </a:rPr>
              <a:t>+</a:t>
            </a:r>
            <a:endParaRPr lang="en-US" sz="1600">
              <a:solidFill>
                <a:srgbClr val="FFFF00"/>
              </a:solidFill>
            </a:endParaRP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2895600" y="3733800"/>
            <a:ext cx="1295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FFFF00"/>
                </a:solidFill>
              </a:rPr>
              <a:t>NADH + H</a:t>
            </a:r>
            <a:r>
              <a:rPr lang="en-US" sz="1600" baseline="30000">
                <a:solidFill>
                  <a:srgbClr val="FFFF00"/>
                </a:solidFill>
              </a:rPr>
              <a:t>+</a:t>
            </a:r>
            <a:endParaRPr lang="en-US" sz="1600">
              <a:solidFill>
                <a:srgbClr val="FFFF00"/>
              </a:solidFill>
            </a:endParaRPr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1219200" y="5410200"/>
            <a:ext cx="198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FFFF66"/>
                </a:solidFill>
              </a:rPr>
              <a:t>acetoacetate</a:t>
            </a:r>
          </a:p>
        </p:txBody>
      </p:sp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381000" y="1371600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99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FF9999"/>
                </a:solidFill>
              </a:rPr>
              <a:t>1</a:t>
            </a:r>
          </a:p>
        </p:txBody>
      </p:sp>
      <p:sp>
        <p:nvSpPr>
          <p:cNvPr id="48135" name="Oval 7"/>
          <p:cNvSpPr>
            <a:spLocks noChangeArrowheads="1"/>
          </p:cNvSpPr>
          <p:nvPr/>
        </p:nvSpPr>
        <p:spPr bwMode="auto">
          <a:xfrm>
            <a:off x="381000" y="1371600"/>
            <a:ext cx="381000" cy="457200"/>
          </a:xfrm>
          <a:prstGeom prst="ellipse">
            <a:avLst/>
          </a:prstGeom>
          <a:noFill/>
          <a:ln w="28575" algn="ctr">
            <a:solidFill>
              <a:srgbClr val="FF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4495800" y="15240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99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FF9999"/>
                </a:solidFill>
              </a:rPr>
              <a:t>2</a:t>
            </a:r>
          </a:p>
        </p:txBody>
      </p:sp>
      <p:sp>
        <p:nvSpPr>
          <p:cNvPr id="48138" name="Oval 10"/>
          <p:cNvSpPr>
            <a:spLocks noChangeArrowheads="1"/>
          </p:cNvSpPr>
          <p:nvPr/>
        </p:nvSpPr>
        <p:spPr bwMode="auto">
          <a:xfrm>
            <a:off x="4495800" y="1524000"/>
            <a:ext cx="381000" cy="457200"/>
          </a:xfrm>
          <a:prstGeom prst="ellipse">
            <a:avLst/>
          </a:prstGeom>
          <a:noFill/>
          <a:ln w="28575" algn="ctr">
            <a:solidFill>
              <a:srgbClr val="FF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5029200" y="1524000"/>
            <a:ext cx="411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FFFF66"/>
                </a:solidFill>
              </a:rPr>
              <a:t>Succinate               </a:t>
            </a:r>
            <a:r>
              <a:rPr lang="en-US" sz="2400">
                <a:solidFill>
                  <a:srgbClr val="FFFF66"/>
                </a:solidFill>
                <a:sym typeface="Wingdings" pitchFamily="2" charset="2"/>
              </a:rPr>
              <a:t>Fumarate</a:t>
            </a:r>
            <a:endParaRPr lang="en-US" sz="2400">
              <a:solidFill>
                <a:srgbClr val="FFFF66"/>
              </a:solidFill>
            </a:endParaRPr>
          </a:p>
        </p:txBody>
      </p:sp>
      <p:sp>
        <p:nvSpPr>
          <p:cNvPr id="48140" name="Text Box 12"/>
          <p:cNvSpPr txBox="1">
            <a:spLocks noChangeArrowheads="1"/>
          </p:cNvSpPr>
          <p:nvPr/>
        </p:nvSpPr>
        <p:spPr bwMode="auto">
          <a:xfrm>
            <a:off x="6248400" y="2133600"/>
            <a:ext cx="914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FF00"/>
                </a:solidFill>
              </a:rPr>
              <a:t>FAD</a:t>
            </a:r>
          </a:p>
        </p:txBody>
      </p:sp>
      <p:sp>
        <p:nvSpPr>
          <p:cNvPr id="48141" name="Text Box 13"/>
          <p:cNvSpPr txBox="1">
            <a:spLocks noChangeArrowheads="1"/>
          </p:cNvSpPr>
          <p:nvPr/>
        </p:nvSpPr>
        <p:spPr bwMode="auto">
          <a:xfrm>
            <a:off x="7285038" y="2108200"/>
            <a:ext cx="1295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FF00"/>
                </a:solidFill>
              </a:rPr>
              <a:t>FADH</a:t>
            </a:r>
            <a:r>
              <a:rPr lang="en-US" baseline="-25000">
                <a:solidFill>
                  <a:srgbClr val="FFFF00"/>
                </a:solidFill>
              </a:rPr>
              <a:t>2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48142" name="Line 14"/>
          <p:cNvSpPr>
            <a:spLocks noChangeShapeType="1"/>
          </p:cNvSpPr>
          <p:nvPr/>
        </p:nvSpPr>
        <p:spPr bwMode="auto">
          <a:xfrm>
            <a:off x="6629400" y="1752600"/>
            <a:ext cx="990600" cy="0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8145" name="Oval 17"/>
          <p:cNvSpPr>
            <a:spLocks noChangeArrowheads="1"/>
          </p:cNvSpPr>
          <p:nvPr/>
        </p:nvSpPr>
        <p:spPr bwMode="auto">
          <a:xfrm>
            <a:off x="4114800" y="5943600"/>
            <a:ext cx="457200" cy="4572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46" name="Text Box 18"/>
          <p:cNvSpPr txBox="1">
            <a:spLocks noChangeArrowheads="1"/>
          </p:cNvSpPr>
          <p:nvPr/>
        </p:nvSpPr>
        <p:spPr bwMode="auto">
          <a:xfrm>
            <a:off x="4267200" y="3581400"/>
            <a:ext cx="381000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FFFF66"/>
                </a:solidFill>
              </a:rPr>
              <a:t>Ascorbic Acid                    +              TMPD(tetramethyl phenylenediamine)</a:t>
            </a:r>
          </a:p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FFFF66"/>
                </a:solidFill>
              </a:rPr>
              <a:t>   cyctochrome C</a:t>
            </a:r>
            <a:r>
              <a:rPr lang="en-US" sz="2400">
                <a:solidFill>
                  <a:srgbClr val="FFFF00"/>
                </a:solidFill>
              </a:rPr>
              <a:t>       </a:t>
            </a:r>
          </a:p>
        </p:txBody>
      </p:sp>
      <p:sp>
        <p:nvSpPr>
          <p:cNvPr id="48147" name="AutoShape 19"/>
          <p:cNvSpPr>
            <a:spLocks noChangeArrowheads="1"/>
          </p:cNvSpPr>
          <p:nvPr/>
        </p:nvSpPr>
        <p:spPr bwMode="auto">
          <a:xfrm>
            <a:off x="7543800" y="3733800"/>
            <a:ext cx="609600" cy="990600"/>
          </a:xfrm>
          <a:prstGeom prst="curvedLeftArrow">
            <a:avLst>
              <a:gd name="adj1" fmla="val 32500"/>
              <a:gd name="adj2" fmla="val 65000"/>
              <a:gd name="adj3" fmla="val 33333"/>
            </a:avLst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48" name="AutoShape 20"/>
          <p:cNvSpPr>
            <a:spLocks noChangeArrowheads="1"/>
          </p:cNvSpPr>
          <p:nvPr/>
        </p:nvSpPr>
        <p:spPr bwMode="auto">
          <a:xfrm>
            <a:off x="7696200" y="4800600"/>
            <a:ext cx="381000" cy="685800"/>
          </a:xfrm>
          <a:prstGeom prst="curvedLeftArrow">
            <a:avLst>
              <a:gd name="adj1" fmla="val 36000"/>
              <a:gd name="adj2" fmla="val 72000"/>
              <a:gd name="adj3" fmla="val 33333"/>
            </a:avLst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49" name="Text Box 21"/>
          <p:cNvSpPr txBox="1">
            <a:spLocks noChangeArrowheads="1"/>
          </p:cNvSpPr>
          <p:nvPr/>
        </p:nvSpPr>
        <p:spPr bwMode="auto">
          <a:xfrm>
            <a:off x="8382000" y="3962400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FFFF00"/>
                </a:solidFill>
              </a:rPr>
              <a:t>2H</a:t>
            </a:r>
          </a:p>
        </p:txBody>
      </p:sp>
      <p:sp>
        <p:nvSpPr>
          <p:cNvPr id="48150" name="Rectangle 22"/>
          <p:cNvSpPr>
            <a:spLocks noChangeArrowheads="1"/>
          </p:cNvSpPr>
          <p:nvPr/>
        </p:nvSpPr>
        <p:spPr bwMode="auto">
          <a:xfrm>
            <a:off x="8382000" y="4876800"/>
            <a:ext cx="509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FFFF00"/>
                </a:solidFill>
              </a:rPr>
              <a:t>2H</a:t>
            </a:r>
          </a:p>
        </p:txBody>
      </p:sp>
      <p:sp>
        <p:nvSpPr>
          <p:cNvPr id="48151" name="Rectangle 23"/>
          <p:cNvSpPr>
            <a:spLocks noChangeArrowheads="1"/>
          </p:cNvSpPr>
          <p:nvPr/>
        </p:nvSpPr>
        <p:spPr bwMode="auto">
          <a:xfrm>
            <a:off x="1284288" y="1757363"/>
            <a:ext cx="228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500">
                <a:solidFill>
                  <a:srgbClr val="FFFF66"/>
                </a:solidFill>
              </a:rPr>
              <a:t>C</a:t>
            </a:r>
            <a:endParaRPr lang="en-US">
              <a:solidFill>
                <a:srgbClr val="FFFF66"/>
              </a:solidFill>
            </a:endParaRPr>
          </a:p>
        </p:txBody>
      </p:sp>
      <p:sp>
        <p:nvSpPr>
          <p:cNvPr id="48152" name="Rectangle 24"/>
          <p:cNvSpPr>
            <a:spLocks noChangeArrowheads="1"/>
          </p:cNvSpPr>
          <p:nvPr/>
        </p:nvSpPr>
        <p:spPr bwMode="auto">
          <a:xfrm>
            <a:off x="947738" y="1757363"/>
            <a:ext cx="228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500">
                <a:solidFill>
                  <a:srgbClr val="FFFF66"/>
                </a:solidFill>
              </a:rPr>
              <a:t>H</a:t>
            </a:r>
            <a:endParaRPr lang="en-US">
              <a:solidFill>
                <a:srgbClr val="FFFF66"/>
              </a:solidFill>
            </a:endParaRPr>
          </a:p>
        </p:txBody>
      </p:sp>
      <p:sp>
        <p:nvSpPr>
          <p:cNvPr id="48153" name="Rectangle 25"/>
          <p:cNvSpPr>
            <a:spLocks noChangeArrowheads="1"/>
          </p:cNvSpPr>
          <p:nvPr/>
        </p:nvSpPr>
        <p:spPr bwMode="auto">
          <a:xfrm>
            <a:off x="1200150" y="1958975"/>
            <a:ext cx="1206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FFFF66"/>
                </a:solidFill>
              </a:rPr>
              <a:t>3</a:t>
            </a:r>
            <a:endParaRPr lang="en-US">
              <a:solidFill>
                <a:srgbClr val="FFFF66"/>
              </a:solidFill>
            </a:endParaRPr>
          </a:p>
        </p:txBody>
      </p:sp>
      <p:sp>
        <p:nvSpPr>
          <p:cNvPr id="48154" name="Line 26"/>
          <p:cNvSpPr>
            <a:spLocks noChangeShapeType="1"/>
          </p:cNvSpPr>
          <p:nvPr/>
        </p:nvSpPr>
        <p:spPr bwMode="auto">
          <a:xfrm>
            <a:off x="1612900" y="1917700"/>
            <a:ext cx="371475" cy="0"/>
          </a:xfrm>
          <a:prstGeom prst="line">
            <a:avLst/>
          </a:prstGeom>
          <a:noFill/>
          <a:ln w="17463">
            <a:solidFill>
              <a:srgbClr val="FF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55" name="Rectangle 27"/>
          <p:cNvSpPr>
            <a:spLocks noChangeArrowheads="1"/>
          </p:cNvSpPr>
          <p:nvPr/>
        </p:nvSpPr>
        <p:spPr bwMode="auto">
          <a:xfrm>
            <a:off x="1879600" y="1193800"/>
            <a:ext cx="2476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500">
                <a:solidFill>
                  <a:srgbClr val="FFFF66"/>
                </a:solidFill>
              </a:rPr>
              <a:t>O</a:t>
            </a:r>
            <a:endParaRPr lang="en-US">
              <a:solidFill>
                <a:srgbClr val="FFFF66"/>
              </a:solidFill>
            </a:endParaRPr>
          </a:p>
        </p:txBody>
      </p:sp>
      <p:sp>
        <p:nvSpPr>
          <p:cNvPr id="48156" name="Rectangle 28"/>
          <p:cNvSpPr>
            <a:spLocks noChangeArrowheads="1"/>
          </p:cNvSpPr>
          <p:nvPr/>
        </p:nvSpPr>
        <p:spPr bwMode="auto">
          <a:xfrm>
            <a:off x="2120900" y="1193800"/>
            <a:ext cx="228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500">
                <a:solidFill>
                  <a:srgbClr val="FFFF66"/>
                </a:solidFill>
              </a:rPr>
              <a:t>H</a:t>
            </a:r>
            <a:endParaRPr lang="en-US">
              <a:solidFill>
                <a:srgbClr val="FFFF66"/>
              </a:solidFill>
            </a:endParaRPr>
          </a:p>
        </p:txBody>
      </p:sp>
      <p:sp>
        <p:nvSpPr>
          <p:cNvPr id="48157" name="Line 29"/>
          <p:cNvSpPr>
            <a:spLocks noChangeShapeType="1"/>
          </p:cNvSpPr>
          <p:nvPr/>
        </p:nvSpPr>
        <p:spPr bwMode="auto">
          <a:xfrm flipV="1">
            <a:off x="1984375" y="1549400"/>
            <a:ext cx="0" cy="368300"/>
          </a:xfrm>
          <a:prstGeom prst="line">
            <a:avLst/>
          </a:prstGeom>
          <a:noFill/>
          <a:ln w="17463">
            <a:solidFill>
              <a:srgbClr val="FF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58" name="Line 30"/>
          <p:cNvSpPr>
            <a:spLocks noChangeShapeType="1"/>
          </p:cNvSpPr>
          <p:nvPr/>
        </p:nvSpPr>
        <p:spPr bwMode="auto">
          <a:xfrm>
            <a:off x="1984375" y="1917700"/>
            <a:ext cx="514350" cy="0"/>
          </a:xfrm>
          <a:prstGeom prst="line">
            <a:avLst/>
          </a:prstGeom>
          <a:noFill/>
          <a:ln w="17463">
            <a:solidFill>
              <a:srgbClr val="FF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59" name="Rectangle 31"/>
          <p:cNvSpPr>
            <a:spLocks noChangeArrowheads="1"/>
          </p:cNvSpPr>
          <p:nvPr/>
        </p:nvSpPr>
        <p:spPr bwMode="auto">
          <a:xfrm>
            <a:off x="2827338" y="1757363"/>
            <a:ext cx="228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500">
                <a:solidFill>
                  <a:srgbClr val="FFFF66"/>
                </a:solidFill>
              </a:rPr>
              <a:t>C</a:t>
            </a:r>
            <a:endParaRPr lang="en-US">
              <a:solidFill>
                <a:srgbClr val="FFFF66"/>
              </a:solidFill>
            </a:endParaRPr>
          </a:p>
        </p:txBody>
      </p:sp>
      <p:sp>
        <p:nvSpPr>
          <p:cNvPr id="48160" name="Rectangle 32"/>
          <p:cNvSpPr>
            <a:spLocks noChangeArrowheads="1"/>
          </p:cNvSpPr>
          <p:nvPr/>
        </p:nvSpPr>
        <p:spPr bwMode="auto">
          <a:xfrm>
            <a:off x="3052763" y="1757363"/>
            <a:ext cx="2476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500">
                <a:solidFill>
                  <a:srgbClr val="FFFF66"/>
                </a:solidFill>
              </a:rPr>
              <a:t>O</a:t>
            </a:r>
            <a:endParaRPr lang="en-US">
              <a:solidFill>
                <a:srgbClr val="FFFF66"/>
              </a:solidFill>
            </a:endParaRPr>
          </a:p>
        </p:txBody>
      </p:sp>
      <p:sp>
        <p:nvSpPr>
          <p:cNvPr id="48161" name="Rectangle 33"/>
          <p:cNvSpPr>
            <a:spLocks noChangeArrowheads="1"/>
          </p:cNvSpPr>
          <p:nvPr/>
        </p:nvSpPr>
        <p:spPr bwMode="auto">
          <a:xfrm>
            <a:off x="3297238" y="1757363"/>
            <a:ext cx="2476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500">
                <a:solidFill>
                  <a:srgbClr val="FFFF66"/>
                </a:solidFill>
              </a:rPr>
              <a:t>O</a:t>
            </a:r>
            <a:endParaRPr lang="en-US">
              <a:solidFill>
                <a:srgbClr val="FFFF66"/>
              </a:solidFill>
            </a:endParaRPr>
          </a:p>
        </p:txBody>
      </p:sp>
      <p:sp>
        <p:nvSpPr>
          <p:cNvPr id="48162" name="Line 34"/>
          <p:cNvSpPr>
            <a:spLocks noChangeShapeType="1"/>
          </p:cNvSpPr>
          <p:nvPr/>
        </p:nvSpPr>
        <p:spPr bwMode="auto">
          <a:xfrm>
            <a:off x="2498725" y="1917700"/>
            <a:ext cx="366713" cy="0"/>
          </a:xfrm>
          <a:prstGeom prst="line">
            <a:avLst/>
          </a:prstGeom>
          <a:noFill/>
          <a:ln w="17463">
            <a:solidFill>
              <a:srgbClr val="FF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63" name="Line 35"/>
          <p:cNvSpPr>
            <a:spLocks noChangeShapeType="1"/>
          </p:cNvSpPr>
          <p:nvPr/>
        </p:nvSpPr>
        <p:spPr bwMode="auto">
          <a:xfrm flipH="1">
            <a:off x="2278063" y="3048000"/>
            <a:ext cx="3175" cy="765175"/>
          </a:xfrm>
          <a:prstGeom prst="line">
            <a:avLst/>
          </a:prstGeom>
          <a:noFill/>
          <a:ln w="17463">
            <a:solidFill>
              <a:srgbClr val="FF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64" name="Freeform 36"/>
          <p:cNvSpPr>
            <a:spLocks/>
          </p:cNvSpPr>
          <p:nvPr/>
        </p:nvSpPr>
        <p:spPr bwMode="auto">
          <a:xfrm>
            <a:off x="2209800" y="3810000"/>
            <a:ext cx="134938" cy="301625"/>
          </a:xfrm>
          <a:custGeom>
            <a:avLst/>
            <a:gdLst>
              <a:gd name="T0" fmla="*/ 42 w 85"/>
              <a:gd name="T1" fmla="*/ 0 h 190"/>
              <a:gd name="T2" fmla="*/ 42 w 85"/>
              <a:gd name="T3" fmla="*/ 58 h 190"/>
              <a:gd name="T4" fmla="*/ 85 w 85"/>
              <a:gd name="T5" fmla="*/ 0 h 190"/>
              <a:gd name="T6" fmla="*/ 42 w 85"/>
              <a:gd name="T7" fmla="*/ 190 h 190"/>
              <a:gd name="T8" fmla="*/ 0 w 85"/>
              <a:gd name="T9" fmla="*/ 0 h 190"/>
              <a:gd name="T10" fmla="*/ 42 w 85"/>
              <a:gd name="T11" fmla="*/ 58 h 190"/>
              <a:gd name="T12" fmla="*/ 42 w 85"/>
              <a:gd name="T13" fmla="*/ 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190">
                <a:moveTo>
                  <a:pt x="42" y="0"/>
                </a:moveTo>
                <a:lnTo>
                  <a:pt x="42" y="58"/>
                </a:lnTo>
                <a:lnTo>
                  <a:pt x="85" y="0"/>
                </a:lnTo>
                <a:lnTo>
                  <a:pt x="42" y="190"/>
                </a:lnTo>
                <a:lnTo>
                  <a:pt x="0" y="0"/>
                </a:lnTo>
                <a:lnTo>
                  <a:pt x="42" y="58"/>
                </a:lnTo>
                <a:lnTo>
                  <a:pt x="42" y="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FFFF66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48165" name="Group 37"/>
          <p:cNvGrpSpPr>
            <a:grpSpLocks/>
          </p:cNvGrpSpPr>
          <p:nvPr/>
        </p:nvGrpSpPr>
        <p:grpSpPr bwMode="auto">
          <a:xfrm>
            <a:off x="2298700" y="3048000"/>
            <a:ext cx="550863" cy="895350"/>
            <a:chOff x="1448" y="1920"/>
            <a:chExt cx="347" cy="564"/>
          </a:xfrm>
        </p:grpSpPr>
        <p:sp>
          <p:nvSpPr>
            <p:cNvPr id="48166" name="Arc 38"/>
            <p:cNvSpPr>
              <a:spLocks/>
            </p:cNvSpPr>
            <p:nvPr/>
          </p:nvSpPr>
          <p:spPr bwMode="auto">
            <a:xfrm>
              <a:off x="1448" y="1920"/>
              <a:ext cx="273" cy="528"/>
            </a:xfrm>
            <a:custGeom>
              <a:avLst/>
              <a:gdLst>
                <a:gd name="G0" fmla="+- 21600 0 0"/>
                <a:gd name="G1" fmla="+- 21594 0 0"/>
                <a:gd name="G2" fmla="+- 21600 0 0"/>
                <a:gd name="T0" fmla="*/ 24147 w 24147"/>
                <a:gd name="T1" fmla="*/ 43043 h 43194"/>
                <a:gd name="T2" fmla="*/ 21071 w 24147"/>
                <a:gd name="T3" fmla="*/ 0 h 43194"/>
                <a:gd name="T4" fmla="*/ 21600 w 24147"/>
                <a:gd name="T5" fmla="*/ 21594 h 43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147" h="43194" fill="none" extrusionOk="0">
                  <a:moveTo>
                    <a:pt x="24147" y="43043"/>
                  </a:moveTo>
                  <a:cubicBezTo>
                    <a:pt x="23301" y="43143"/>
                    <a:pt x="22451" y="43193"/>
                    <a:pt x="21600" y="43194"/>
                  </a:cubicBezTo>
                  <a:cubicBezTo>
                    <a:pt x="9670" y="43194"/>
                    <a:pt x="0" y="33523"/>
                    <a:pt x="0" y="21594"/>
                  </a:cubicBezTo>
                  <a:cubicBezTo>
                    <a:pt x="-1" y="9870"/>
                    <a:pt x="9351" y="287"/>
                    <a:pt x="21071" y="0"/>
                  </a:cubicBezTo>
                </a:path>
                <a:path w="24147" h="43194" stroke="0" extrusionOk="0">
                  <a:moveTo>
                    <a:pt x="24147" y="43043"/>
                  </a:moveTo>
                  <a:cubicBezTo>
                    <a:pt x="23301" y="43143"/>
                    <a:pt x="22451" y="43193"/>
                    <a:pt x="21600" y="43194"/>
                  </a:cubicBezTo>
                  <a:cubicBezTo>
                    <a:pt x="9670" y="43194"/>
                    <a:pt x="0" y="33523"/>
                    <a:pt x="0" y="21594"/>
                  </a:cubicBezTo>
                  <a:cubicBezTo>
                    <a:pt x="-1" y="9870"/>
                    <a:pt x="9351" y="287"/>
                    <a:pt x="21071" y="0"/>
                  </a:cubicBezTo>
                  <a:lnTo>
                    <a:pt x="21600" y="21594"/>
                  </a:lnTo>
                  <a:close/>
                </a:path>
              </a:pathLst>
            </a:custGeom>
            <a:noFill/>
            <a:ln w="17463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67" name="Freeform 39"/>
            <p:cNvSpPr>
              <a:spLocks/>
            </p:cNvSpPr>
            <p:nvPr/>
          </p:nvSpPr>
          <p:spPr bwMode="auto">
            <a:xfrm>
              <a:off x="1671" y="2426"/>
              <a:ext cx="124" cy="58"/>
            </a:xfrm>
            <a:custGeom>
              <a:avLst/>
              <a:gdLst>
                <a:gd name="T0" fmla="*/ 0 w 124"/>
                <a:gd name="T1" fmla="*/ 0 h 58"/>
                <a:gd name="T2" fmla="*/ 124 w 124"/>
                <a:gd name="T3" fmla="*/ 11 h 58"/>
                <a:gd name="T4" fmla="*/ 6 w 124"/>
                <a:gd name="T5" fmla="*/ 58 h 58"/>
                <a:gd name="T6" fmla="*/ 37 w 124"/>
                <a:gd name="T7" fmla="*/ 24 h 58"/>
                <a:gd name="T8" fmla="*/ 0 w 124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58">
                  <a:moveTo>
                    <a:pt x="0" y="0"/>
                  </a:moveTo>
                  <a:lnTo>
                    <a:pt x="124" y="11"/>
                  </a:lnTo>
                  <a:lnTo>
                    <a:pt x="6" y="58"/>
                  </a:lnTo>
                  <a:lnTo>
                    <a:pt x="37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FFFF6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168" name="Rectangle 40"/>
          <p:cNvSpPr>
            <a:spLocks noChangeArrowheads="1"/>
          </p:cNvSpPr>
          <p:nvPr/>
        </p:nvSpPr>
        <p:spPr bwMode="auto">
          <a:xfrm>
            <a:off x="1287463" y="4679950"/>
            <a:ext cx="228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500">
                <a:solidFill>
                  <a:srgbClr val="FFFF66"/>
                </a:solidFill>
              </a:rPr>
              <a:t>C</a:t>
            </a:r>
            <a:endParaRPr lang="en-US">
              <a:solidFill>
                <a:srgbClr val="FFFF66"/>
              </a:solidFill>
            </a:endParaRPr>
          </a:p>
        </p:txBody>
      </p:sp>
      <p:sp>
        <p:nvSpPr>
          <p:cNvPr id="48169" name="Rectangle 41"/>
          <p:cNvSpPr>
            <a:spLocks noChangeArrowheads="1"/>
          </p:cNvSpPr>
          <p:nvPr/>
        </p:nvSpPr>
        <p:spPr bwMode="auto">
          <a:xfrm>
            <a:off x="949325" y="4679950"/>
            <a:ext cx="228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500">
                <a:solidFill>
                  <a:srgbClr val="FFFF66"/>
                </a:solidFill>
              </a:rPr>
              <a:t>H</a:t>
            </a:r>
            <a:endParaRPr lang="en-US">
              <a:solidFill>
                <a:srgbClr val="FFFF66"/>
              </a:solidFill>
            </a:endParaRPr>
          </a:p>
        </p:txBody>
      </p:sp>
      <p:sp>
        <p:nvSpPr>
          <p:cNvPr id="48170" name="Rectangle 42"/>
          <p:cNvSpPr>
            <a:spLocks noChangeArrowheads="1"/>
          </p:cNvSpPr>
          <p:nvPr/>
        </p:nvSpPr>
        <p:spPr bwMode="auto">
          <a:xfrm>
            <a:off x="1203325" y="4879975"/>
            <a:ext cx="1206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FFFF66"/>
                </a:solidFill>
              </a:rPr>
              <a:t>3</a:t>
            </a:r>
            <a:endParaRPr lang="en-US">
              <a:solidFill>
                <a:srgbClr val="FFFF66"/>
              </a:solidFill>
            </a:endParaRPr>
          </a:p>
        </p:txBody>
      </p:sp>
      <p:sp>
        <p:nvSpPr>
          <p:cNvPr id="48171" name="Line 43"/>
          <p:cNvSpPr>
            <a:spLocks noChangeShapeType="1"/>
          </p:cNvSpPr>
          <p:nvPr/>
        </p:nvSpPr>
        <p:spPr bwMode="auto">
          <a:xfrm>
            <a:off x="1616075" y="4840288"/>
            <a:ext cx="371475" cy="0"/>
          </a:xfrm>
          <a:prstGeom prst="line">
            <a:avLst/>
          </a:prstGeom>
          <a:noFill/>
          <a:ln w="17463">
            <a:solidFill>
              <a:srgbClr val="FF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72" name="Rectangle 44"/>
          <p:cNvSpPr>
            <a:spLocks noChangeArrowheads="1"/>
          </p:cNvSpPr>
          <p:nvPr/>
        </p:nvSpPr>
        <p:spPr bwMode="auto">
          <a:xfrm>
            <a:off x="1854200" y="4127500"/>
            <a:ext cx="2476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500">
                <a:solidFill>
                  <a:srgbClr val="FFFF66"/>
                </a:solidFill>
              </a:rPr>
              <a:t>O</a:t>
            </a:r>
            <a:endParaRPr lang="en-US">
              <a:solidFill>
                <a:srgbClr val="FFFF66"/>
              </a:solidFill>
            </a:endParaRPr>
          </a:p>
        </p:txBody>
      </p:sp>
      <p:sp>
        <p:nvSpPr>
          <p:cNvPr id="48173" name="Line 45"/>
          <p:cNvSpPr>
            <a:spLocks noChangeShapeType="1"/>
          </p:cNvSpPr>
          <p:nvPr/>
        </p:nvSpPr>
        <p:spPr bwMode="auto">
          <a:xfrm flipV="1">
            <a:off x="2032000" y="4471988"/>
            <a:ext cx="0" cy="352425"/>
          </a:xfrm>
          <a:prstGeom prst="line">
            <a:avLst/>
          </a:prstGeom>
          <a:noFill/>
          <a:ln w="17463">
            <a:solidFill>
              <a:srgbClr val="FF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74" name="Line 46"/>
          <p:cNvSpPr>
            <a:spLocks noChangeShapeType="1"/>
          </p:cNvSpPr>
          <p:nvPr/>
        </p:nvSpPr>
        <p:spPr bwMode="auto">
          <a:xfrm flipV="1">
            <a:off x="1939925" y="4471988"/>
            <a:ext cx="0" cy="352425"/>
          </a:xfrm>
          <a:prstGeom prst="line">
            <a:avLst/>
          </a:prstGeom>
          <a:noFill/>
          <a:ln w="17463">
            <a:solidFill>
              <a:srgbClr val="FF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75" name="Line 47"/>
          <p:cNvSpPr>
            <a:spLocks noChangeShapeType="1"/>
          </p:cNvSpPr>
          <p:nvPr/>
        </p:nvSpPr>
        <p:spPr bwMode="auto">
          <a:xfrm>
            <a:off x="1987550" y="4840288"/>
            <a:ext cx="514350" cy="0"/>
          </a:xfrm>
          <a:prstGeom prst="line">
            <a:avLst/>
          </a:prstGeom>
          <a:noFill/>
          <a:ln w="17463">
            <a:solidFill>
              <a:srgbClr val="FF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76" name="Line 48"/>
          <p:cNvSpPr>
            <a:spLocks noChangeShapeType="1"/>
          </p:cNvSpPr>
          <p:nvPr/>
        </p:nvSpPr>
        <p:spPr bwMode="auto">
          <a:xfrm flipV="1">
            <a:off x="2514600" y="1676400"/>
            <a:ext cx="0" cy="455613"/>
          </a:xfrm>
          <a:prstGeom prst="line">
            <a:avLst/>
          </a:prstGeom>
          <a:noFill/>
          <a:ln w="17463">
            <a:solidFill>
              <a:srgbClr val="FF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77" name="Line 49"/>
          <p:cNvSpPr>
            <a:spLocks noChangeShapeType="1"/>
          </p:cNvSpPr>
          <p:nvPr/>
        </p:nvSpPr>
        <p:spPr bwMode="auto">
          <a:xfrm>
            <a:off x="2514600" y="4648200"/>
            <a:ext cx="0" cy="457200"/>
          </a:xfrm>
          <a:prstGeom prst="line">
            <a:avLst/>
          </a:prstGeom>
          <a:noFill/>
          <a:ln w="17463">
            <a:solidFill>
              <a:srgbClr val="FF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78" name="Rectangle 50"/>
          <p:cNvSpPr>
            <a:spLocks noChangeArrowheads="1"/>
          </p:cNvSpPr>
          <p:nvPr/>
        </p:nvSpPr>
        <p:spPr bwMode="auto">
          <a:xfrm>
            <a:off x="2830513" y="4679950"/>
            <a:ext cx="228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500">
                <a:solidFill>
                  <a:srgbClr val="FFFF66"/>
                </a:solidFill>
              </a:rPr>
              <a:t>C</a:t>
            </a:r>
            <a:endParaRPr lang="en-US">
              <a:solidFill>
                <a:srgbClr val="FFFF66"/>
              </a:solidFill>
            </a:endParaRPr>
          </a:p>
        </p:txBody>
      </p:sp>
      <p:sp>
        <p:nvSpPr>
          <p:cNvPr id="48179" name="Rectangle 51"/>
          <p:cNvSpPr>
            <a:spLocks noChangeArrowheads="1"/>
          </p:cNvSpPr>
          <p:nvPr/>
        </p:nvSpPr>
        <p:spPr bwMode="auto">
          <a:xfrm>
            <a:off x="3055938" y="4679950"/>
            <a:ext cx="2476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500">
                <a:solidFill>
                  <a:srgbClr val="FFFF66"/>
                </a:solidFill>
              </a:rPr>
              <a:t>O</a:t>
            </a:r>
            <a:endParaRPr lang="en-US">
              <a:solidFill>
                <a:srgbClr val="FFFF66"/>
              </a:solidFill>
            </a:endParaRPr>
          </a:p>
        </p:txBody>
      </p:sp>
      <p:sp>
        <p:nvSpPr>
          <p:cNvPr id="48180" name="Rectangle 52"/>
          <p:cNvSpPr>
            <a:spLocks noChangeArrowheads="1"/>
          </p:cNvSpPr>
          <p:nvPr/>
        </p:nvSpPr>
        <p:spPr bwMode="auto">
          <a:xfrm>
            <a:off x="3300413" y="4679950"/>
            <a:ext cx="2476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500">
                <a:solidFill>
                  <a:srgbClr val="FFFF66"/>
                </a:solidFill>
              </a:rPr>
              <a:t>O</a:t>
            </a:r>
            <a:endParaRPr lang="en-US">
              <a:solidFill>
                <a:srgbClr val="FFFF66"/>
              </a:solidFill>
            </a:endParaRPr>
          </a:p>
        </p:txBody>
      </p:sp>
      <p:sp>
        <p:nvSpPr>
          <p:cNvPr id="48181" name="Line 53"/>
          <p:cNvSpPr>
            <a:spLocks noChangeShapeType="1"/>
          </p:cNvSpPr>
          <p:nvPr/>
        </p:nvSpPr>
        <p:spPr bwMode="auto">
          <a:xfrm>
            <a:off x="2501900" y="4840288"/>
            <a:ext cx="365125" cy="0"/>
          </a:xfrm>
          <a:prstGeom prst="line">
            <a:avLst/>
          </a:prstGeom>
          <a:noFill/>
          <a:ln w="17463">
            <a:solidFill>
              <a:srgbClr val="FF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82" name="Rectangle 54"/>
          <p:cNvSpPr>
            <a:spLocks noChangeArrowheads="1"/>
          </p:cNvSpPr>
          <p:nvPr/>
        </p:nvSpPr>
        <p:spPr bwMode="auto">
          <a:xfrm>
            <a:off x="1219200" y="2362200"/>
            <a:ext cx="19288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rgbClr val="FFFF66"/>
                </a:solidFill>
                <a:latin typeface="Symbol" pitchFamily="18" charset="2"/>
              </a:rPr>
              <a:t>b</a:t>
            </a:r>
            <a:r>
              <a:rPr lang="en-US" sz="2400">
                <a:solidFill>
                  <a:srgbClr val="FFFF66"/>
                </a:solidFill>
              </a:rPr>
              <a:t>-OH-butyrate</a:t>
            </a:r>
          </a:p>
        </p:txBody>
      </p:sp>
      <p:grpSp>
        <p:nvGrpSpPr>
          <p:cNvPr id="48183" name="Group 55"/>
          <p:cNvGrpSpPr>
            <a:grpSpLocks/>
          </p:cNvGrpSpPr>
          <p:nvPr/>
        </p:nvGrpSpPr>
        <p:grpSpPr bwMode="auto">
          <a:xfrm rot="16093623" flipH="1">
            <a:off x="6882606" y="1491457"/>
            <a:ext cx="377825" cy="909638"/>
            <a:chOff x="1448" y="1920"/>
            <a:chExt cx="347" cy="564"/>
          </a:xfrm>
        </p:grpSpPr>
        <p:sp>
          <p:nvSpPr>
            <p:cNvPr id="48184" name="Arc 56"/>
            <p:cNvSpPr>
              <a:spLocks/>
            </p:cNvSpPr>
            <p:nvPr/>
          </p:nvSpPr>
          <p:spPr bwMode="auto">
            <a:xfrm flipV="1">
              <a:off x="1448" y="1920"/>
              <a:ext cx="273" cy="528"/>
            </a:xfrm>
            <a:custGeom>
              <a:avLst/>
              <a:gdLst>
                <a:gd name="G0" fmla="+- 21600 0 0"/>
                <a:gd name="G1" fmla="+- 21594 0 0"/>
                <a:gd name="G2" fmla="+- 21600 0 0"/>
                <a:gd name="T0" fmla="*/ 24147 w 24147"/>
                <a:gd name="T1" fmla="*/ 43043 h 43194"/>
                <a:gd name="T2" fmla="*/ 21071 w 24147"/>
                <a:gd name="T3" fmla="*/ 0 h 43194"/>
                <a:gd name="T4" fmla="*/ 21600 w 24147"/>
                <a:gd name="T5" fmla="*/ 21594 h 43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147" h="43194" fill="none" extrusionOk="0">
                  <a:moveTo>
                    <a:pt x="24147" y="43043"/>
                  </a:moveTo>
                  <a:cubicBezTo>
                    <a:pt x="23301" y="43143"/>
                    <a:pt x="22451" y="43193"/>
                    <a:pt x="21600" y="43194"/>
                  </a:cubicBezTo>
                  <a:cubicBezTo>
                    <a:pt x="9670" y="43194"/>
                    <a:pt x="0" y="33523"/>
                    <a:pt x="0" y="21594"/>
                  </a:cubicBezTo>
                  <a:cubicBezTo>
                    <a:pt x="-1" y="9870"/>
                    <a:pt x="9351" y="287"/>
                    <a:pt x="21071" y="0"/>
                  </a:cubicBezTo>
                </a:path>
                <a:path w="24147" h="43194" stroke="0" extrusionOk="0">
                  <a:moveTo>
                    <a:pt x="24147" y="43043"/>
                  </a:moveTo>
                  <a:cubicBezTo>
                    <a:pt x="23301" y="43143"/>
                    <a:pt x="22451" y="43193"/>
                    <a:pt x="21600" y="43194"/>
                  </a:cubicBezTo>
                  <a:cubicBezTo>
                    <a:pt x="9670" y="43194"/>
                    <a:pt x="0" y="33523"/>
                    <a:pt x="0" y="21594"/>
                  </a:cubicBezTo>
                  <a:cubicBezTo>
                    <a:pt x="-1" y="9870"/>
                    <a:pt x="9351" y="287"/>
                    <a:pt x="21071" y="0"/>
                  </a:cubicBezTo>
                  <a:lnTo>
                    <a:pt x="21600" y="21594"/>
                  </a:lnTo>
                  <a:close/>
                </a:path>
              </a:pathLst>
            </a:custGeom>
            <a:noFill/>
            <a:ln w="17463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85" name="Freeform 57"/>
            <p:cNvSpPr>
              <a:spLocks/>
            </p:cNvSpPr>
            <p:nvPr/>
          </p:nvSpPr>
          <p:spPr bwMode="auto">
            <a:xfrm>
              <a:off x="1671" y="2426"/>
              <a:ext cx="124" cy="58"/>
            </a:xfrm>
            <a:custGeom>
              <a:avLst/>
              <a:gdLst>
                <a:gd name="T0" fmla="*/ 0 w 124"/>
                <a:gd name="T1" fmla="*/ 0 h 58"/>
                <a:gd name="T2" fmla="*/ 124 w 124"/>
                <a:gd name="T3" fmla="*/ 11 h 58"/>
                <a:gd name="T4" fmla="*/ 6 w 124"/>
                <a:gd name="T5" fmla="*/ 58 h 58"/>
                <a:gd name="T6" fmla="*/ 37 w 124"/>
                <a:gd name="T7" fmla="*/ 24 h 58"/>
                <a:gd name="T8" fmla="*/ 0 w 124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58">
                  <a:moveTo>
                    <a:pt x="0" y="0"/>
                  </a:moveTo>
                  <a:lnTo>
                    <a:pt x="124" y="11"/>
                  </a:lnTo>
                  <a:lnTo>
                    <a:pt x="6" y="58"/>
                  </a:lnTo>
                  <a:lnTo>
                    <a:pt x="37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FFFF6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186" name="Text Box 58"/>
          <p:cNvSpPr txBox="1">
            <a:spLocks noChangeArrowheads="1"/>
          </p:cNvSpPr>
          <p:nvPr/>
        </p:nvSpPr>
        <p:spPr bwMode="auto">
          <a:xfrm>
            <a:off x="4572000" y="35814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99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FF9999"/>
                </a:solidFill>
              </a:rPr>
              <a:t>3</a:t>
            </a:r>
          </a:p>
        </p:txBody>
      </p:sp>
      <p:sp>
        <p:nvSpPr>
          <p:cNvPr id="48187" name="Oval 59"/>
          <p:cNvSpPr>
            <a:spLocks noChangeArrowheads="1"/>
          </p:cNvSpPr>
          <p:nvPr/>
        </p:nvSpPr>
        <p:spPr bwMode="auto">
          <a:xfrm>
            <a:off x="4572000" y="3581400"/>
            <a:ext cx="381000" cy="457200"/>
          </a:xfrm>
          <a:prstGeom prst="ellipse">
            <a:avLst/>
          </a:prstGeom>
          <a:noFill/>
          <a:ln w="28575" algn="ctr">
            <a:solidFill>
              <a:srgbClr val="FF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990600" y="2438400"/>
            <a:ext cx="7696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FF7C80"/>
                </a:solidFill>
              </a:rPr>
              <a:t>Use:  Inhibitors of electron </a:t>
            </a:r>
            <a:r>
              <a:rPr lang="en-US" sz="3200" dirty="0" smtClean="0">
                <a:solidFill>
                  <a:srgbClr val="FF7C80"/>
                </a:solidFill>
              </a:rPr>
              <a:t>transport</a:t>
            </a:r>
            <a:endParaRPr lang="en-US" sz="3200" dirty="0">
              <a:solidFill>
                <a:srgbClr val="FF7C80"/>
              </a:solidFill>
            </a:endParaRPr>
          </a:p>
        </p:txBody>
      </p:sp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1371600" y="914400"/>
            <a:ext cx="6565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>
                <a:solidFill>
                  <a:srgbClr val="99FFCC"/>
                </a:solidFill>
              </a:rPr>
              <a:t>Where do electrons enter the ETC?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97"/>
          <p:cNvPicPr>
            <a:picLocks noGrp="1" noChangeAspect="1" noChangeArrowheads="1"/>
          </p:cNvPicPr>
          <p:nvPr>
            <p:ph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33400"/>
            <a:ext cx="9144000" cy="58832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2227" name="Oval 3"/>
          <p:cNvSpPr>
            <a:spLocks noChangeArrowheads="1"/>
          </p:cNvSpPr>
          <p:nvPr/>
        </p:nvSpPr>
        <p:spPr bwMode="auto">
          <a:xfrm>
            <a:off x="2209800" y="2971800"/>
            <a:ext cx="685800" cy="533400"/>
          </a:xfrm>
          <a:prstGeom prst="ellipse">
            <a:avLst/>
          </a:prstGeom>
          <a:solidFill>
            <a:srgbClr val="FF7C80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2362200" y="3095625"/>
            <a:ext cx="323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II</a:t>
            </a:r>
          </a:p>
        </p:txBody>
      </p:sp>
      <p:sp>
        <p:nvSpPr>
          <p:cNvPr id="52229" name="Arc 5"/>
          <p:cNvSpPr>
            <a:spLocks/>
          </p:cNvSpPr>
          <p:nvPr/>
        </p:nvSpPr>
        <p:spPr bwMode="auto">
          <a:xfrm rot="-5835838">
            <a:off x="2284413" y="2592387"/>
            <a:ext cx="609600" cy="301625"/>
          </a:xfrm>
          <a:custGeom>
            <a:avLst/>
            <a:gdLst>
              <a:gd name="G0" fmla="+- 0 0 0"/>
              <a:gd name="G1" fmla="+- 21321 0 0"/>
              <a:gd name="G2" fmla="+- 21600 0 0"/>
              <a:gd name="T0" fmla="*/ 3461 w 21600"/>
              <a:gd name="T1" fmla="*/ 0 h 21321"/>
              <a:gd name="T2" fmla="*/ 21600 w 21600"/>
              <a:gd name="T3" fmla="*/ 21321 h 21321"/>
              <a:gd name="T4" fmla="*/ 0 w 21600"/>
              <a:gd name="T5" fmla="*/ 21321 h 21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321" fill="none" extrusionOk="0">
                <a:moveTo>
                  <a:pt x="3460" y="0"/>
                </a:moveTo>
                <a:cubicBezTo>
                  <a:pt x="13917" y="1697"/>
                  <a:pt x="21600" y="10727"/>
                  <a:pt x="21600" y="21321"/>
                </a:cubicBezTo>
              </a:path>
              <a:path w="21600" h="21321" stroke="0" extrusionOk="0">
                <a:moveTo>
                  <a:pt x="3460" y="0"/>
                </a:moveTo>
                <a:cubicBezTo>
                  <a:pt x="13917" y="1697"/>
                  <a:pt x="21600" y="10727"/>
                  <a:pt x="21600" y="21321"/>
                </a:cubicBezTo>
                <a:lnTo>
                  <a:pt x="0" y="21321"/>
                </a:lnTo>
                <a:close/>
              </a:path>
            </a:pathLst>
          </a:custGeom>
          <a:noFill/>
          <a:ln w="57150">
            <a:solidFill>
              <a:srgbClr val="FF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2230" name="Group 6"/>
          <p:cNvGrpSpPr>
            <a:grpSpLocks/>
          </p:cNvGrpSpPr>
          <p:nvPr/>
        </p:nvGrpSpPr>
        <p:grpSpPr bwMode="auto">
          <a:xfrm>
            <a:off x="1219200" y="2590800"/>
            <a:ext cx="685800" cy="533400"/>
            <a:chOff x="672" y="3360"/>
            <a:chExt cx="432" cy="336"/>
          </a:xfrm>
        </p:grpSpPr>
        <p:sp>
          <p:nvSpPr>
            <p:cNvPr id="52231" name="Line 7"/>
            <p:cNvSpPr>
              <a:spLocks noChangeShapeType="1"/>
            </p:cNvSpPr>
            <p:nvPr/>
          </p:nvSpPr>
          <p:spPr bwMode="auto">
            <a:xfrm>
              <a:off x="768" y="3360"/>
              <a:ext cx="240" cy="33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32" name="Line 8"/>
            <p:cNvSpPr>
              <a:spLocks noChangeShapeType="1"/>
            </p:cNvSpPr>
            <p:nvPr/>
          </p:nvSpPr>
          <p:spPr bwMode="auto">
            <a:xfrm flipV="1">
              <a:off x="672" y="3456"/>
              <a:ext cx="432" cy="192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233" name="Text Box 9"/>
          <p:cNvSpPr txBox="1">
            <a:spLocks noChangeArrowheads="1"/>
          </p:cNvSpPr>
          <p:nvPr/>
        </p:nvSpPr>
        <p:spPr bwMode="auto">
          <a:xfrm>
            <a:off x="517525" y="646113"/>
            <a:ext cx="16160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Rotenone/ amytal</a:t>
            </a:r>
          </a:p>
        </p:txBody>
      </p:sp>
      <p:sp>
        <p:nvSpPr>
          <p:cNvPr id="52234" name="Line 10"/>
          <p:cNvSpPr>
            <a:spLocks noChangeShapeType="1"/>
          </p:cNvSpPr>
          <p:nvPr/>
        </p:nvSpPr>
        <p:spPr bwMode="auto">
          <a:xfrm>
            <a:off x="914400" y="1295400"/>
            <a:ext cx="381000" cy="1295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2235" name="Group 11"/>
          <p:cNvGrpSpPr>
            <a:grpSpLocks/>
          </p:cNvGrpSpPr>
          <p:nvPr/>
        </p:nvGrpSpPr>
        <p:grpSpPr bwMode="auto">
          <a:xfrm>
            <a:off x="2514600" y="381000"/>
            <a:ext cx="1905000" cy="2057400"/>
            <a:chOff x="1584" y="240"/>
            <a:chExt cx="1200" cy="1296"/>
          </a:xfrm>
        </p:grpSpPr>
        <p:grpSp>
          <p:nvGrpSpPr>
            <p:cNvPr id="52236" name="Group 12"/>
            <p:cNvGrpSpPr>
              <a:grpSpLocks/>
            </p:cNvGrpSpPr>
            <p:nvPr/>
          </p:nvGrpSpPr>
          <p:grpSpPr bwMode="auto">
            <a:xfrm rot="-1675956">
              <a:off x="2160" y="1200"/>
              <a:ext cx="432" cy="336"/>
              <a:chOff x="672" y="3360"/>
              <a:chExt cx="432" cy="336"/>
            </a:xfrm>
          </p:grpSpPr>
          <p:sp>
            <p:nvSpPr>
              <p:cNvPr id="52237" name="Line 13"/>
              <p:cNvSpPr>
                <a:spLocks noChangeShapeType="1"/>
              </p:cNvSpPr>
              <p:nvPr/>
            </p:nvSpPr>
            <p:spPr bwMode="auto">
              <a:xfrm>
                <a:off x="768" y="3360"/>
                <a:ext cx="240" cy="336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38" name="Line 14"/>
              <p:cNvSpPr>
                <a:spLocks noChangeShapeType="1"/>
              </p:cNvSpPr>
              <p:nvPr/>
            </p:nvSpPr>
            <p:spPr bwMode="auto">
              <a:xfrm flipV="1">
                <a:off x="672" y="3456"/>
                <a:ext cx="432" cy="192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2239" name="Text Box 15"/>
            <p:cNvSpPr txBox="1">
              <a:spLocks noChangeArrowheads="1"/>
            </p:cNvSpPr>
            <p:nvPr/>
          </p:nvSpPr>
          <p:spPr bwMode="auto">
            <a:xfrm>
              <a:off x="1584" y="240"/>
              <a:ext cx="12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400">
                  <a:solidFill>
                    <a:srgbClr val="FF0000"/>
                  </a:solidFill>
                </a:rPr>
                <a:t>Antimycin a</a:t>
              </a:r>
            </a:p>
          </p:txBody>
        </p:sp>
        <p:sp>
          <p:nvSpPr>
            <p:cNvPr id="52240" name="Line 16"/>
            <p:cNvSpPr>
              <a:spLocks noChangeShapeType="1"/>
            </p:cNvSpPr>
            <p:nvPr/>
          </p:nvSpPr>
          <p:spPr bwMode="auto">
            <a:xfrm>
              <a:off x="2064" y="480"/>
              <a:ext cx="240" cy="76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241" name="Group 17"/>
          <p:cNvGrpSpPr>
            <a:grpSpLocks/>
          </p:cNvGrpSpPr>
          <p:nvPr/>
        </p:nvGrpSpPr>
        <p:grpSpPr bwMode="auto">
          <a:xfrm>
            <a:off x="5257800" y="762000"/>
            <a:ext cx="838200" cy="2209800"/>
            <a:chOff x="3312" y="480"/>
            <a:chExt cx="528" cy="1392"/>
          </a:xfrm>
        </p:grpSpPr>
        <p:grpSp>
          <p:nvGrpSpPr>
            <p:cNvPr id="52242" name="Group 18"/>
            <p:cNvGrpSpPr>
              <a:grpSpLocks/>
            </p:cNvGrpSpPr>
            <p:nvPr/>
          </p:nvGrpSpPr>
          <p:grpSpPr bwMode="auto">
            <a:xfrm rot="-2526815">
              <a:off x="3312" y="1536"/>
              <a:ext cx="432" cy="336"/>
              <a:chOff x="672" y="3360"/>
              <a:chExt cx="432" cy="336"/>
            </a:xfrm>
          </p:grpSpPr>
          <p:sp>
            <p:nvSpPr>
              <p:cNvPr id="52243" name="Line 19"/>
              <p:cNvSpPr>
                <a:spLocks noChangeShapeType="1"/>
              </p:cNvSpPr>
              <p:nvPr/>
            </p:nvSpPr>
            <p:spPr bwMode="auto">
              <a:xfrm>
                <a:off x="768" y="3360"/>
                <a:ext cx="240" cy="336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44" name="Line 20"/>
              <p:cNvSpPr>
                <a:spLocks noChangeShapeType="1"/>
              </p:cNvSpPr>
              <p:nvPr/>
            </p:nvSpPr>
            <p:spPr bwMode="auto">
              <a:xfrm flipV="1">
                <a:off x="672" y="3456"/>
                <a:ext cx="432" cy="192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2245" name="Text Box 21"/>
            <p:cNvSpPr txBox="1">
              <a:spLocks noChangeArrowheads="1"/>
            </p:cNvSpPr>
            <p:nvPr/>
          </p:nvSpPr>
          <p:spPr bwMode="auto">
            <a:xfrm>
              <a:off x="3312" y="480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400">
                  <a:solidFill>
                    <a:srgbClr val="FF0000"/>
                  </a:solidFill>
                </a:rPr>
                <a:t>CN</a:t>
              </a:r>
            </a:p>
          </p:txBody>
        </p:sp>
        <p:sp>
          <p:nvSpPr>
            <p:cNvPr id="52246" name="Line 22"/>
            <p:cNvSpPr>
              <a:spLocks noChangeShapeType="1"/>
            </p:cNvSpPr>
            <p:nvPr/>
          </p:nvSpPr>
          <p:spPr bwMode="auto">
            <a:xfrm>
              <a:off x="3504" y="720"/>
              <a:ext cx="0" cy="86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247" name="Rectangle 23"/>
          <p:cNvSpPr>
            <a:spLocks noChangeArrowheads="1"/>
          </p:cNvSpPr>
          <p:nvPr/>
        </p:nvSpPr>
        <p:spPr bwMode="auto">
          <a:xfrm>
            <a:off x="609600" y="3429000"/>
            <a:ext cx="1600200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1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8900"/>
            <a:ext cx="8229600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97"/>
          <p:cNvPicPr>
            <a:picLocks noGrp="1" noChangeAspect="1" noChangeArrowheads="1"/>
          </p:cNvPicPr>
          <p:nvPr>
            <p:ph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33400"/>
            <a:ext cx="9144000" cy="5883275"/>
          </a:xfrm>
          <a:solidFill>
            <a:schemeClr val="bg1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FF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0419" name="Oval 3"/>
          <p:cNvSpPr>
            <a:spLocks noChangeArrowheads="1"/>
          </p:cNvSpPr>
          <p:nvPr/>
        </p:nvSpPr>
        <p:spPr bwMode="auto">
          <a:xfrm>
            <a:off x="2209800" y="2971800"/>
            <a:ext cx="685800" cy="533400"/>
          </a:xfrm>
          <a:prstGeom prst="ellipse">
            <a:avLst/>
          </a:prstGeom>
          <a:solidFill>
            <a:srgbClr val="FF7C80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2362200" y="3095625"/>
            <a:ext cx="323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II</a:t>
            </a:r>
          </a:p>
        </p:txBody>
      </p:sp>
      <p:sp>
        <p:nvSpPr>
          <p:cNvPr id="60421" name="Arc 5"/>
          <p:cNvSpPr>
            <a:spLocks/>
          </p:cNvSpPr>
          <p:nvPr/>
        </p:nvSpPr>
        <p:spPr bwMode="auto">
          <a:xfrm rot="-5835838">
            <a:off x="2284413" y="2592387"/>
            <a:ext cx="609600" cy="301625"/>
          </a:xfrm>
          <a:custGeom>
            <a:avLst/>
            <a:gdLst>
              <a:gd name="G0" fmla="+- 0 0 0"/>
              <a:gd name="G1" fmla="+- 21321 0 0"/>
              <a:gd name="G2" fmla="+- 21600 0 0"/>
              <a:gd name="T0" fmla="*/ 3461 w 21600"/>
              <a:gd name="T1" fmla="*/ 0 h 21321"/>
              <a:gd name="T2" fmla="*/ 21600 w 21600"/>
              <a:gd name="T3" fmla="*/ 21321 h 21321"/>
              <a:gd name="T4" fmla="*/ 0 w 21600"/>
              <a:gd name="T5" fmla="*/ 21321 h 21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321" fill="none" extrusionOk="0">
                <a:moveTo>
                  <a:pt x="3460" y="0"/>
                </a:moveTo>
                <a:cubicBezTo>
                  <a:pt x="13917" y="1697"/>
                  <a:pt x="21600" y="10727"/>
                  <a:pt x="21600" y="21321"/>
                </a:cubicBezTo>
              </a:path>
              <a:path w="21600" h="21321" stroke="0" extrusionOk="0">
                <a:moveTo>
                  <a:pt x="3460" y="0"/>
                </a:moveTo>
                <a:cubicBezTo>
                  <a:pt x="13917" y="1697"/>
                  <a:pt x="21600" y="10727"/>
                  <a:pt x="21600" y="21321"/>
                </a:cubicBezTo>
                <a:lnTo>
                  <a:pt x="0" y="21321"/>
                </a:lnTo>
                <a:close/>
              </a:path>
            </a:pathLst>
          </a:custGeom>
          <a:noFill/>
          <a:ln w="57150">
            <a:solidFill>
              <a:srgbClr val="FF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2" name="Line 6"/>
          <p:cNvSpPr>
            <a:spLocks noChangeShapeType="1"/>
          </p:cNvSpPr>
          <p:nvPr/>
        </p:nvSpPr>
        <p:spPr bwMode="auto">
          <a:xfrm flipV="1">
            <a:off x="1466850" y="2819400"/>
            <a:ext cx="133350" cy="2286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3" name="Line 7"/>
          <p:cNvSpPr>
            <a:spLocks noChangeShapeType="1"/>
          </p:cNvSpPr>
          <p:nvPr/>
        </p:nvSpPr>
        <p:spPr bwMode="auto">
          <a:xfrm flipV="1">
            <a:off x="2457450" y="2654300"/>
            <a:ext cx="38100" cy="24765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4" name="Line 8"/>
          <p:cNvSpPr>
            <a:spLocks noChangeShapeType="1"/>
          </p:cNvSpPr>
          <p:nvPr/>
        </p:nvSpPr>
        <p:spPr bwMode="auto">
          <a:xfrm flipV="1">
            <a:off x="2698750" y="2393950"/>
            <a:ext cx="234950" cy="254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5" name="Line 9"/>
          <p:cNvSpPr>
            <a:spLocks noChangeShapeType="1"/>
          </p:cNvSpPr>
          <p:nvPr/>
        </p:nvSpPr>
        <p:spPr bwMode="auto">
          <a:xfrm flipV="1">
            <a:off x="3873500" y="2114550"/>
            <a:ext cx="171450" cy="4445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6" name="Line 10"/>
          <p:cNvSpPr>
            <a:spLocks noChangeShapeType="1"/>
          </p:cNvSpPr>
          <p:nvPr/>
        </p:nvSpPr>
        <p:spPr bwMode="auto">
          <a:xfrm>
            <a:off x="5473700" y="2597150"/>
            <a:ext cx="114300" cy="1651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0433" name="Group 17"/>
          <p:cNvGrpSpPr>
            <a:grpSpLocks/>
          </p:cNvGrpSpPr>
          <p:nvPr/>
        </p:nvGrpSpPr>
        <p:grpSpPr bwMode="auto">
          <a:xfrm>
            <a:off x="4267200" y="762000"/>
            <a:ext cx="1212850" cy="1219200"/>
            <a:chOff x="2688" y="480"/>
            <a:chExt cx="764" cy="768"/>
          </a:xfrm>
        </p:grpSpPr>
        <p:sp>
          <p:nvSpPr>
            <p:cNvPr id="60434" name="Text Box 18"/>
            <p:cNvSpPr txBox="1">
              <a:spLocks noChangeArrowheads="1"/>
            </p:cNvSpPr>
            <p:nvPr/>
          </p:nvSpPr>
          <p:spPr bwMode="auto">
            <a:xfrm>
              <a:off x="2688" y="480"/>
              <a:ext cx="76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TMPD</a:t>
              </a:r>
            </a:p>
            <a:p>
              <a:r>
                <a:rPr lang="en-US"/>
                <a:t>Ascorbate</a:t>
              </a:r>
            </a:p>
          </p:txBody>
        </p:sp>
        <p:sp>
          <p:nvSpPr>
            <p:cNvPr id="60435" name="Line 19"/>
            <p:cNvSpPr>
              <a:spLocks noChangeShapeType="1"/>
            </p:cNvSpPr>
            <p:nvPr/>
          </p:nvSpPr>
          <p:spPr bwMode="auto">
            <a:xfrm>
              <a:off x="2976" y="864"/>
              <a:ext cx="48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0436" name="Text Box 20"/>
          <p:cNvSpPr txBox="1">
            <a:spLocks noChangeArrowheads="1"/>
          </p:cNvSpPr>
          <p:nvPr/>
        </p:nvSpPr>
        <p:spPr bwMode="auto">
          <a:xfrm>
            <a:off x="1981200" y="1219200"/>
            <a:ext cx="8905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FADH</a:t>
            </a:r>
            <a:r>
              <a:rPr lang="en-US" baseline="-25000"/>
              <a:t>2</a:t>
            </a:r>
          </a:p>
        </p:txBody>
      </p:sp>
      <p:sp>
        <p:nvSpPr>
          <p:cNvPr id="60437" name="Line 21"/>
          <p:cNvSpPr>
            <a:spLocks noChangeShapeType="1"/>
          </p:cNvSpPr>
          <p:nvPr/>
        </p:nvSpPr>
        <p:spPr bwMode="auto">
          <a:xfrm>
            <a:off x="2362200" y="1600200"/>
            <a:ext cx="152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</TotalTime>
  <Words>387</Words>
  <Application>Microsoft Office PowerPoint</Application>
  <PresentationFormat>On-screen Show (4:3)</PresentationFormat>
  <Paragraphs>148</Paragraphs>
  <Slides>31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Default Design</vt:lpstr>
      <vt:lpstr>PowerPoint Presentation</vt:lpstr>
      <vt:lpstr>PowerPoint Presentation</vt:lpstr>
      <vt:lpstr>PowerPoint Presentation</vt:lpstr>
      <vt:lpstr>“Artificial Respiration”: Experiments that led to Understanding the sequence of Electron Transport Proteins</vt:lpstr>
      <vt:lpstr>Electron Donor Systems</vt:lpstr>
      <vt:lpstr>PowerPoint Presentation</vt:lpstr>
      <vt:lpstr>PowerPoint Presentation</vt:lpstr>
      <vt:lpstr>PowerPoint Presentation</vt:lpstr>
      <vt:lpstr>PowerPoint Presentation</vt:lpstr>
      <vt:lpstr>The Oxidation of NADH or FADH2 by O2 is Tightly Coupled to the Phosphorylation of ADP</vt:lpstr>
      <vt:lpstr>PowerPoint Presentation</vt:lpstr>
      <vt:lpstr>O2 Consumption as a function of ADP P’n</vt:lpstr>
      <vt:lpstr>Interpretation of Results</vt:lpstr>
      <vt:lpstr>PowerPoint Presentation</vt:lpstr>
      <vt:lpstr>PowerPoint Presentation</vt:lpstr>
      <vt:lpstr>PowerPoint Presentation</vt:lpstr>
      <vt:lpstr>PowerPoint Presentation</vt:lpstr>
      <vt:lpstr>Four Types of Redox Centers in the  Electron Transport Chain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California, Santa Barbara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John Lew</dc:creator>
  <cp:lastModifiedBy>John Lew</cp:lastModifiedBy>
  <cp:revision>39</cp:revision>
  <dcterms:created xsi:type="dcterms:W3CDTF">2010-02-18T19:07:45Z</dcterms:created>
  <dcterms:modified xsi:type="dcterms:W3CDTF">2013-02-25T03:24:37Z</dcterms:modified>
</cp:coreProperties>
</file>